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55"/>
  </p:notesMasterIdLst>
  <p:sldIdLst>
    <p:sldId id="256" r:id="rId2"/>
    <p:sldId id="700" r:id="rId3"/>
    <p:sldId id="259" r:id="rId4"/>
    <p:sldId id="963" r:id="rId5"/>
    <p:sldId id="965" r:id="rId6"/>
    <p:sldId id="964" r:id="rId7"/>
    <p:sldId id="966" r:id="rId8"/>
    <p:sldId id="969" r:id="rId9"/>
    <p:sldId id="990" r:id="rId10"/>
    <p:sldId id="973" r:id="rId11"/>
    <p:sldId id="968" r:id="rId12"/>
    <p:sldId id="970" r:id="rId13"/>
    <p:sldId id="972" r:id="rId14"/>
    <p:sldId id="974" r:id="rId15"/>
    <p:sldId id="975" r:id="rId16"/>
    <p:sldId id="976" r:id="rId17"/>
    <p:sldId id="978" r:id="rId18"/>
    <p:sldId id="977" r:id="rId19"/>
    <p:sldId id="979" r:id="rId20"/>
    <p:sldId id="980" r:id="rId21"/>
    <p:sldId id="981" r:id="rId22"/>
    <p:sldId id="982" r:id="rId23"/>
    <p:sldId id="983" r:id="rId24"/>
    <p:sldId id="984" r:id="rId25"/>
    <p:sldId id="985" r:id="rId26"/>
    <p:sldId id="1015" r:id="rId27"/>
    <p:sldId id="987" r:id="rId28"/>
    <p:sldId id="988" r:id="rId29"/>
    <p:sldId id="989" r:id="rId30"/>
    <p:sldId id="995" r:id="rId31"/>
    <p:sldId id="1005" r:id="rId32"/>
    <p:sldId id="1017" r:id="rId33"/>
    <p:sldId id="1019" r:id="rId34"/>
    <p:sldId id="992" r:id="rId35"/>
    <p:sldId id="994" r:id="rId36"/>
    <p:sldId id="996" r:id="rId37"/>
    <p:sldId id="1000" r:id="rId38"/>
    <p:sldId id="997" r:id="rId39"/>
    <p:sldId id="998" r:id="rId40"/>
    <p:sldId id="1020" r:id="rId41"/>
    <p:sldId id="1004" r:id="rId42"/>
    <p:sldId id="1010" r:id="rId43"/>
    <p:sldId id="1003" r:id="rId44"/>
    <p:sldId id="1006" r:id="rId45"/>
    <p:sldId id="1007" r:id="rId46"/>
    <p:sldId id="1009" r:id="rId47"/>
    <p:sldId id="1011" r:id="rId48"/>
    <p:sldId id="1012" r:id="rId49"/>
    <p:sldId id="1014" r:id="rId50"/>
    <p:sldId id="991" r:id="rId51"/>
    <p:sldId id="1018" r:id="rId52"/>
    <p:sldId id="280" r:id="rId53"/>
    <p:sldId id="281" r:id="rId54"/>
  </p:sldIdLst>
  <p:sldSz cx="9144000" cy="5143500" type="screen16x9"/>
  <p:notesSz cx="7099300" cy="10234613"/>
  <p:embeddedFontLst>
    <p:embeddedFont>
      <p:font typeface="Helvetica" panose="020B0604020202020204" pitchFamily="34" charset="0"/>
      <p:regular r:id="rId56"/>
      <p:bold r:id="rId57"/>
      <p:italic r:id="rId58"/>
      <p:boldItalic r:id="rId59"/>
    </p:embeddedFont>
    <p:embeddedFont>
      <p:font typeface="Nunito" pitchFamily="2" charset="0"/>
      <p:regular r:id="rId60"/>
      <p:bold r:id="rId61"/>
      <p:italic r:id="rId62"/>
      <p:boldItalic r:id="rId63"/>
    </p:embeddedFont>
    <p:embeddedFont>
      <p:font typeface="Roboto" panose="02000000000000000000" pitchFamily="2" charset="0"/>
      <p:regular r:id="rId64"/>
      <p:bold r:id="rId65"/>
      <p:italic r:id="rId66"/>
      <p:boldItalic r:id="rId67"/>
    </p:embeddedFont>
    <p:embeddedFont>
      <p:font typeface="Roboto Slab" pitchFamily="2" charset="0"/>
      <p:regular r:id="rId68"/>
      <p:bold r:id="rId69"/>
    </p:embeddedFont>
    <p:embeddedFont>
      <p:font typeface="Source Sans Pro" panose="020B0503030403020204" pitchFamily="34" charset="0"/>
      <p:regular r:id="rId70"/>
      <p:bold r:id="rId71"/>
      <p:italic r:id="rId72"/>
      <p:boldItalic r:id="rId7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4B97"/>
    <a:srgbClr val="CFD8DC"/>
    <a:srgbClr val="06979D"/>
    <a:srgbClr val="0091EA"/>
    <a:srgbClr val="607D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3ECFCF9-EB90-4EA4-BA1D-B0166F391BF1}">
  <a:tblStyle styleId="{83ECFCF9-EB90-4EA4-BA1D-B0166F391BF1}"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E74B0BC-8218-4BC4-B384-D648047DA537}"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289" autoAdjust="0"/>
  </p:normalViewPr>
  <p:slideViewPr>
    <p:cSldViewPr snapToGrid="0">
      <p:cViewPr varScale="1">
        <p:scale>
          <a:sx n="66" d="100"/>
          <a:sy n="66" d="100"/>
        </p:scale>
        <p:origin x="1280" y="2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8.fntdata"/><Relationship Id="rId68" Type="http://schemas.openxmlformats.org/officeDocument/2006/relationships/font" Target="fonts/font13.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66" Type="http://schemas.openxmlformats.org/officeDocument/2006/relationships/font" Target="fonts/font11.fntdata"/><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6.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64" Type="http://schemas.openxmlformats.org/officeDocument/2006/relationships/font" Target="fonts/font9.fntdata"/><Relationship Id="rId69" Type="http://schemas.openxmlformats.org/officeDocument/2006/relationships/font" Target="fonts/font14.fntdata"/><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 Id="rId67" Type="http://schemas.openxmlformats.org/officeDocument/2006/relationships/font" Target="fonts/font1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7.fntdata"/><Relationship Id="rId70" Type="http://schemas.openxmlformats.org/officeDocument/2006/relationships/font" Target="fonts/font15.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5.fntdata"/><Relationship Id="rId65" Type="http://schemas.openxmlformats.org/officeDocument/2006/relationships/font" Target="fonts/font10.fntdata"/><Relationship Id="rId73" Type="http://schemas.openxmlformats.org/officeDocument/2006/relationships/font" Target="fonts/font18.fntdata"/><Relationship Id="rId78"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notesMaster" Target="notesMasters/notesMaster1.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16.fntdata"/><Relationship Id="rId2" Type="http://schemas.openxmlformats.org/officeDocument/2006/relationships/slide" Target="slides/slide1.xml"/><Relationship Id="rId2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riam Venn" userId="286183d7184b5d3b" providerId="LiveId" clId="{6E0CD87F-D5F6-446D-9254-CCFD7ADD0CF8}"/>
    <pc:docChg chg="modSld">
      <pc:chgData name="Miriam Venn" userId="286183d7184b5d3b" providerId="LiveId" clId="{6E0CD87F-D5F6-446D-9254-CCFD7ADD0CF8}" dt="2025-10-28T15:05:23.280" v="81" actId="20577"/>
      <pc:docMkLst>
        <pc:docMk/>
      </pc:docMkLst>
      <pc:sldChg chg="modSp mod">
        <pc:chgData name="Miriam Venn" userId="286183d7184b5d3b" providerId="LiveId" clId="{6E0CD87F-D5F6-446D-9254-CCFD7ADD0CF8}" dt="2025-10-28T15:05:23.280" v="81" actId="20577"/>
        <pc:sldMkLst>
          <pc:docMk/>
          <pc:sldMk cId="0" sldId="256"/>
        </pc:sldMkLst>
        <pc:spChg chg="mod">
          <ac:chgData name="Miriam Venn" userId="286183d7184b5d3b" providerId="LiveId" clId="{6E0CD87F-D5F6-446D-9254-CCFD7ADD0CF8}" dt="2025-10-28T15:05:23.280" v="81" actId="20577"/>
          <ac:spMkLst>
            <pc:docMk/>
            <pc:sldMk cId="0" sldId="256"/>
            <ac:spMk id="70" creationId="{00000000-0000-0000-0000-000000000000}"/>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6E94E8-E904-45BA-9210-FB36D4087EEC}" type="doc">
      <dgm:prSet loTypeId="urn:microsoft.com/office/officeart/2018/2/layout/IconVerticalSolidList" loCatId="icon" qsTypeId="urn:microsoft.com/office/officeart/2005/8/quickstyle/simple1" qsCatId="simple" csTypeId="urn:microsoft.com/office/officeart/2005/8/colors/colorful2" csCatId="colorful" phldr="1"/>
      <dgm:spPr/>
      <dgm:t>
        <a:bodyPr/>
        <a:lstStyle/>
        <a:p>
          <a:endParaRPr lang="en-US"/>
        </a:p>
      </dgm:t>
    </dgm:pt>
    <dgm:pt modelId="{EF682F4E-5F8D-4B64-BFF8-C812A7A69747}">
      <dgm:prSet/>
      <dgm:spPr/>
      <dgm:t>
        <a:bodyPr/>
        <a:lstStyle/>
        <a:p>
          <a:pPr>
            <a:lnSpc>
              <a:spcPct val="100000"/>
            </a:lnSpc>
          </a:pPr>
          <a:r>
            <a:rPr lang="de-DE" b="1">
              <a:latin typeface="Source Sans Pro" panose="020B0503030403020204" pitchFamily="34" charset="0"/>
              <a:ea typeface="Source Sans Pro" panose="020B0503030403020204" pitchFamily="34" charset="0"/>
            </a:rPr>
            <a:t>Was ist ein Ziel eures Projekts/Projektvorhabens? (Rahmenziel)</a:t>
          </a:r>
          <a:endParaRPr lang="en-US">
            <a:latin typeface="Source Sans Pro" panose="020B0503030403020204" pitchFamily="34" charset="0"/>
            <a:ea typeface="Source Sans Pro" panose="020B0503030403020204" pitchFamily="34" charset="0"/>
          </a:endParaRPr>
        </a:p>
      </dgm:t>
    </dgm:pt>
    <dgm:pt modelId="{06A7FE4A-4358-49D8-8685-829ECEA83441}" type="parTrans" cxnId="{46D4E6D0-3B0F-409A-B92A-BF3D306CFACF}">
      <dgm:prSet/>
      <dgm:spPr/>
      <dgm:t>
        <a:bodyPr/>
        <a:lstStyle/>
        <a:p>
          <a:endParaRPr lang="en-US">
            <a:latin typeface="Source Sans Pro" panose="020B0503030403020204" pitchFamily="34" charset="0"/>
            <a:ea typeface="Source Sans Pro" panose="020B0503030403020204" pitchFamily="34" charset="0"/>
          </a:endParaRPr>
        </a:p>
      </dgm:t>
    </dgm:pt>
    <dgm:pt modelId="{1AFF2BD7-9774-4DD4-9C10-C01056132AFB}" type="sibTrans" cxnId="{46D4E6D0-3B0F-409A-B92A-BF3D306CFACF}">
      <dgm:prSet/>
      <dgm:spPr/>
      <dgm:t>
        <a:bodyPr/>
        <a:lstStyle/>
        <a:p>
          <a:endParaRPr lang="en-US">
            <a:latin typeface="Source Sans Pro" panose="020B0503030403020204" pitchFamily="34" charset="0"/>
            <a:ea typeface="Source Sans Pro" panose="020B0503030403020204" pitchFamily="34" charset="0"/>
          </a:endParaRPr>
        </a:p>
      </dgm:t>
    </dgm:pt>
    <dgm:pt modelId="{AA99AA42-4A91-4072-9919-0F60429C85ED}">
      <dgm:prSet/>
      <dgm:spPr/>
      <dgm:t>
        <a:bodyPr/>
        <a:lstStyle/>
        <a:p>
          <a:pPr>
            <a:lnSpc>
              <a:spcPct val="100000"/>
            </a:lnSpc>
          </a:pPr>
          <a:r>
            <a:rPr lang="de-DE" b="1">
              <a:latin typeface="Source Sans Pro" panose="020B0503030403020204" pitchFamily="34" charset="0"/>
              <a:ea typeface="Source Sans Pro" panose="020B0503030403020204" pitchFamily="34" charset="0"/>
            </a:rPr>
            <a:t>Was ist ein Teilziel zu dessen Erreichung? (Ergebnisziel)</a:t>
          </a:r>
          <a:endParaRPr lang="en-US">
            <a:latin typeface="Source Sans Pro" panose="020B0503030403020204" pitchFamily="34" charset="0"/>
            <a:ea typeface="Source Sans Pro" panose="020B0503030403020204" pitchFamily="34" charset="0"/>
          </a:endParaRPr>
        </a:p>
      </dgm:t>
    </dgm:pt>
    <dgm:pt modelId="{0122A329-BAFA-4AEE-8E17-AD48BEA4D68D}" type="parTrans" cxnId="{A155296B-4410-4D68-B910-0006B98F8AB1}">
      <dgm:prSet/>
      <dgm:spPr/>
      <dgm:t>
        <a:bodyPr/>
        <a:lstStyle/>
        <a:p>
          <a:endParaRPr lang="en-US">
            <a:latin typeface="Source Sans Pro" panose="020B0503030403020204" pitchFamily="34" charset="0"/>
            <a:ea typeface="Source Sans Pro" panose="020B0503030403020204" pitchFamily="34" charset="0"/>
          </a:endParaRPr>
        </a:p>
      </dgm:t>
    </dgm:pt>
    <dgm:pt modelId="{5041AA68-71CE-4B0E-BC53-97F64AF657DA}" type="sibTrans" cxnId="{A155296B-4410-4D68-B910-0006B98F8AB1}">
      <dgm:prSet/>
      <dgm:spPr/>
      <dgm:t>
        <a:bodyPr/>
        <a:lstStyle/>
        <a:p>
          <a:endParaRPr lang="en-US">
            <a:latin typeface="Source Sans Pro" panose="020B0503030403020204" pitchFamily="34" charset="0"/>
            <a:ea typeface="Source Sans Pro" panose="020B0503030403020204" pitchFamily="34" charset="0"/>
          </a:endParaRPr>
        </a:p>
      </dgm:t>
    </dgm:pt>
    <dgm:pt modelId="{4D42B1CC-9C4B-47F6-81AE-9975D927FEC6}">
      <dgm:prSet/>
      <dgm:spPr/>
      <dgm:t>
        <a:bodyPr/>
        <a:lstStyle/>
        <a:p>
          <a:pPr>
            <a:lnSpc>
              <a:spcPct val="100000"/>
            </a:lnSpc>
          </a:pPr>
          <a:r>
            <a:rPr lang="de-DE" b="1" noProof="0">
              <a:solidFill>
                <a:schemeClr val="tx1"/>
              </a:solidFill>
              <a:latin typeface="Source Sans Pro" panose="020B0503030403020204" pitchFamily="34" charset="0"/>
              <a:ea typeface="Source Sans Pro" panose="020B0503030403020204" pitchFamily="34" charset="0"/>
            </a:rPr>
            <a:t>Welche Aktivitäten führen zur Erreichung </a:t>
          </a:r>
          <a:r>
            <a:rPr lang="en-US" b="1">
              <a:solidFill>
                <a:schemeClr val="tx1"/>
              </a:solidFill>
              <a:latin typeface="Source Sans Pro" panose="020B0503030403020204" pitchFamily="34" charset="0"/>
              <a:ea typeface="Source Sans Pro" panose="020B0503030403020204" pitchFamily="34" charset="0"/>
            </a:rPr>
            <a:t>des </a:t>
          </a:r>
          <a:r>
            <a:rPr lang="en-US" b="1" err="1">
              <a:solidFill>
                <a:schemeClr val="tx1"/>
              </a:solidFill>
              <a:latin typeface="Source Sans Pro" panose="020B0503030403020204" pitchFamily="34" charset="0"/>
              <a:ea typeface="Source Sans Pro" panose="020B0503030403020204" pitchFamily="34" charset="0"/>
            </a:rPr>
            <a:t>Ergebnisziels</a:t>
          </a:r>
          <a:r>
            <a:rPr lang="en-US" b="1">
              <a:solidFill>
                <a:schemeClr val="tx1"/>
              </a:solidFill>
              <a:latin typeface="Source Sans Pro" panose="020B0503030403020204" pitchFamily="34" charset="0"/>
              <a:ea typeface="Source Sans Pro" panose="020B0503030403020204" pitchFamily="34" charset="0"/>
            </a:rPr>
            <a:t>? (</a:t>
          </a:r>
          <a:r>
            <a:rPr lang="de-DE" b="1" noProof="0">
              <a:solidFill>
                <a:schemeClr val="tx1"/>
              </a:solidFill>
              <a:latin typeface="Source Sans Pro" panose="020B0503030403020204" pitchFamily="34" charset="0"/>
              <a:ea typeface="Source Sans Pro" panose="020B0503030403020204" pitchFamily="34" charset="0"/>
            </a:rPr>
            <a:t>Nenne</a:t>
          </a:r>
          <a:r>
            <a:rPr lang="en-US" b="1">
              <a:solidFill>
                <a:schemeClr val="tx1"/>
              </a:solidFill>
              <a:latin typeface="Source Sans Pro" panose="020B0503030403020204" pitchFamily="34" charset="0"/>
              <a:ea typeface="Source Sans Pro" panose="020B0503030403020204" pitchFamily="34" charset="0"/>
            </a:rPr>
            <a:t> 2)</a:t>
          </a:r>
        </a:p>
      </dgm:t>
    </dgm:pt>
    <dgm:pt modelId="{AD622C92-81B0-4B45-87DE-B64C74A2588E}" type="parTrans" cxnId="{F88969F8-8937-4C75-976C-6EB95516C6C9}">
      <dgm:prSet/>
      <dgm:spPr/>
      <dgm:t>
        <a:bodyPr/>
        <a:lstStyle/>
        <a:p>
          <a:endParaRPr lang="de-DE"/>
        </a:p>
      </dgm:t>
    </dgm:pt>
    <dgm:pt modelId="{5B7DF2E7-F297-42E8-82BB-C9439545C1D9}" type="sibTrans" cxnId="{F88969F8-8937-4C75-976C-6EB95516C6C9}">
      <dgm:prSet/>
      <dgm:spPr/>
      <dgm:t>
        <a:bodyPr/>
        <a:lstStyle/>
        <a:p>
          <a:endParaRPr lang="de-DE"/>
        </a:p>
      </dgm:t>
    </dgm:pt>
    <dgm:pt modelId="{F1F25867-951C-40E3-8BF7-73E01EC523D6}" type="pres">
      <dgm:prSet presAssocID="{FF6E94E8-E904-45BA-9210-FB36D4087EEC}" presName="root" presStyleCnt="0">
        <dgm:presLayoutVars>
          <dgm:dir/>
          <dgm:resizeHandles val="exact"/>
        </dgm:presLayoutVars>
      </dgm:prSet>
      <dgm:spPr/>
    </dgm:pt>
    <dgm:pt modelId="{C962F322-A24D-4434-8F81-0079EA5ECC55}" type="pres">
      <dgm:prSet presAssocID="{EF682F4E-5F8D-4B64-BFF8-C812A7A69747}" presName="compNode" presStyleCnt="0"/>
      <dgm:spPr/>
    </dgm:pt>
    <dgm:pt modelId="{2A409F91-7B02-46B1-8CE1-E11E33503495}" type="pres">
      <dgm:prSet presAssocID="{EF682F4E-5F8D-4B64-BFF8-C812A7A69747}" presName="bgRect" presStyleLbl="bgShp" presStyleIdx="0" presStyleCnt="3"/>
      <dgm:spPr/>
    </dgm:pt>
    <dgm:pt modelId="{803187E5-EF37-416D-87B7-B707364A2D83}" type="pres">
      <dgm:prSet presAssocID="{EF682F4E-5F8D-4B64-BFF8-C812A7A6974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Volltreffer"/>
        </a:ext>
      </dgm:extLst>
    </dgm:pt>
    <dgm:pt modelId="{328B6C5A-065A-42C0-8946-A27A44B3D33F}" type="pres">
      <dgm:prSet presAssocID="{EF682F4E-5F8D-4B64-BFF8-C812A7A69747}" presName="spaceRect" presStyleCnt="0"/>
      <dgm:spPr/>
    </dgm:pt>
    <dgm:pt modelId="{2939131B-468D-42DF-9D60-47C8EA2224CB}" type="pres">
      <dgm:prSet presAssocID="{EF682F4E-5F8D-4B64-BFF8-C812A7A69747}" presName="parTx" presStyleLbl="revTx" presStyleIdx="0" presStyleCnt="3">
        <dgm:presLayoutVars>
          <dgm:chMax val="0"/>
          <dgm:chPref val="0"/>
        </dgm:presLayoutVars>
      </dgm:prSet>
      <dgm:spPr/>
    </dgm:pt>
    <dgm:pt modelId="{E4274B28-F5D4-4D37-BA7A-9986AE95648E}" type="pres">
      <dgm:prSet presAssocID="{1AFF2BD7-9774-4DD4-9C10-C01056132AFB}" presName="sibTrans" presStyleCnt="0"/>
      <dgm:spPr/>
    </dgm:pt>
    <dgm:pt modelId="{0603E85B-9A0E-47F7-9607-3B79EDAA5A8C}" type="pres">
      <dgm:prSet presAssocID="{AA99AA42-4A91-4072-9919-0F60429C85ED}" presName="compNode" presStyleCnt="0"/>
      <dgm:spPr/>
    </dgm:pt>
    <dgm:pt modelId="{FBE6780B-781A-4030-A83E-1D3D426A3C06}" type="pres">
      <dgm:prSet presAssocID="{AA99AA42-4A91-4072-9919-0F60429C85ED}" presName="bgRect" presStyleLbl="bgShp" presStyleIdx="1" presStyleCnt="3"/>
      <dgm:spPr/>
    </dgm:pt>
    <dgm:pt modelId="{BFEBBF0A-2FE6-45D7-BEDE-B245B83F10D0}" type="pres">
      <dgm:prSet presAssocID="{AA99AA42-4A91-4072-9919-0F60429C85E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Puzzle"/>
        </a:ext>
      </dgm:extLst>
    </dgm:pt>
    <dgm:pt modelId="{6FA34ADF-395F-4AED-AC7A-0288D8221648}" type="pres">
      <dgm:prSet presAssocID="{AA99AA42-4A91-4072-9919-0F60429C85ED}" presName="spaceRect" presStyleCnt="0"/>
      <dgm:spPr/>
    </dgm:pt>
    <dgm:pt modelId="{642A189E-5C62-4DB1-AEC4-4F2BD66CCF29}" type="pres">
      <dgm:prSet presAssocID="{AA99AA42-4A91-4072-9919-0F60429C85ED}" presName="parTx" presStyleLbl="revTx" presStyleIdx="1" presStyleCnt="3">
        <dgm:presLayoutVars>
          <dgm:chMax val="0"/>
          <dgm:chPref val="0"/>
        </dgm:presLayoutVars>
      </dgm:prSet>
      <dgm:spPr/>
    </dgm:pt>
    <dgm:pt modelId="{615022B9-A9AF-4707-86D7-9BE50CC373AE}" type="pres">
      <dgm:prSet presAssocID="{5041AA68-71CE-4B0E-BC53-97F64AF657DA}" presName="sibTrans" presStyleCnt="0"/>
      <dgm:spPr/>
    </dgm:pt>
    <dgm:pt modelId="{29F06AD4-66D0-4DAA-A3DB-898607B156C0}" type="pres">
      <dgm:prSet presAssocID="{4D42B1CC-9C4B-47F6-81AE-9975D927FEC6}" presName="compNode" presStyleCnt="0"/>
      <dgm:spPr/>
    </dgm:pt>
    <dgm:pt modelId="{371C9D06-84BE-4963-A134-D225B386AB2D}" type="pres">
      <dgm:prSet presAssocID="{4D42B1CC-9C4B-47F6-81AE-9975D927FEC6}" presName="bgRect" presStyleLbl="bgShp" presStyleIdx="2" presStyleCnt="3"/>
      <dgm:spPr/>
    </dgm:pt>
    <dgm:pt modelId="{D47E89A7-75E8-4073-A4F6-5FC2622A87B9}" type="pres">
      <dgm:prSet presAssocID="{4D42B1CC-9C4B-47F6-81AE-9975D927FEC6}"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Muskulöser Arm Silhouette"/>
        </a:ext>
      </dgm:extLst>
    </dgm:pt>
    <dgm:pt modelId="{D79DF79F-279F-459F-AD38-A6A126EDAEEA}" type="pres">
      <dgm:prSet presAssocID="{4D42B1CC-9C4B-47F6-81AE-9975D927FEC6}" presName="spaceRect" presStyleCnt="0"/>
      <dgm:spPr/>
    </dgm:pt>
    <dgm:pt modelId="{C497DD7D-2F6B-4C25-B790-F89ADC1C2FEB}" type="pres">
      <dgm:prSet presAssocID="{4D42B1CC-9C4B-47F6-81AE-9975D927FEC6}" presName="parTx" presStyleLbl="revTx" presStyleIdx="2" presStyleCnt="3">
        <dgm:presLayoutVars>
          <dgm:chMax val="0"/>
          <dgm:chPref val="0"/>
        </dgm:presLayoutVars>
      </dgm:prSet>
      <dgm:spPr/>
    </dgm:pt>
  </dgm:ptLst>
  <dgm:cxnLst>
    <dgm:cxn modelId="{C1036411-746E-4348-AAA6-534967B90392}" type="presOf" srcId="{AA99AA42-4A91-4072-9919-0F60429C85ED}" destId="{642A189E-5C62-4DB1-AEC4-4F2BD66CCF29}" srcOrd="0" destOrd="0" presId="urn:microsoft.com/office/officeart/2018/2/layout/IconVerticalSolidList"/>
    <dgm:cxn modelId="{1C9CC33D-B6AD-4B11-95C7-386F449A80E6}" type="presOf" srcId="{FF6E94E8-E904-45BA-9210-FB36D4087EEC}" destId="{F1F25867-951C-40E3-8BF7-73E01EC523D6}" srcOrd="0" destOrd="0" presId="urn:microsoft.com/office/officeart/2018/2/layout/IconVerticalSolidList"/>
    <dgm:cxn modelId="{1322CF69-99BB-4DF3-A42A-0958B83FE2A7}" type="presOf" srcId="{EF682F4E-5F8D-4B64-BFF8-C812A7A69747}" destId="{2939131B-468D-42DF-9D60-47C8EA2224CB}" srcOrd="0" destOrd="0" presId="urn:microsoft.com/office/officeart/2018/2/layout/IconVerticalSolidList"/>
    <dgm:cxn modelId="{A155296B-4410-4D68-B910-0006B98F8AB1}" srcId="{FF6E94E8-E904-45BA-9210-FB36D4087EEC}" destId="{AA99AA42-4A91-4072-9919-0F60429C85ED}" srcOrd="1" destOrd="0" parTransId="{0122A329-BAFA-4AEE-8E17-AD48BEA4D68D}" sibTransId="{5041AA68-71CE-4B0E-BC53-97F64AF657DA}"/>
    <dgm:cxn modelId="{EE75F7A2-C5DC-426A-9CBC-03CCEE62F325}" type="presOf" srcId="{4D42B1CC-9C4B-47F6-81AE-9975D927FEC6}" destId="{C497DD7D-2F6B-4C25-B790-F89ADC1C2FEB}" srcOrd="0" destOrd="0" presId="urn:microsoft.com/office/officeart/2018/2/layout/IconVerticalSolidList"/>
    <dgm:cxn modelId="{46D4E6D0-3B0F-409A-B92A-BF3D306CFACF}" srcId="{FF6E94E8-E904-45BA-9210-FB36D4087EEC}" destId="{EF682F4E-5F8D-4B64-BFF8-C812A7A69747}" srcOrd="0" destOrd="0" parTransId="{06A7FE4A-4358-49D8-8685-829ECEA83441}" sibTransId="{1AFF2BD7-9774-4DD4-9C10-C01056132AFB}"/>
    <dgm:cxn modelId="{F88969F8-8937-4C75-976C-6EB95516C6C9}" srcId="{FF6E94E8-E904-45BA-9210-FB36D4087EEC}" destId="{4D42B1CC-9C4B-47F6-81AE-9975D927FEC6}" srcOrd="2" destOrd="0" parTransId="{AD622C92-81B0-4B45-87DE-B64C74A2588E}" sibTransId="{5B7DF2E7-F297-42E8-82BB-C9439545C1D9}"/>
    <dgm:cxn modelId="{7A2EFC34-668C-4E41-B581-8F6B6FA3976F}" type="presParOf" srcId="{F1F25867-951C-40E3-8BF7-73E01EC523D6}" destId="{C962F322-A24D-4434-8F81-0079EA5ECC55}" srcOrd="0" destOrd="0" presId="urn:microsoft.com/office/officeart/2018/2/layout/IconVerticalSolidList"/>
    <dgm:cxn modelId="{C01B96D9-A8B9-4907-BAFD-EE7A2AE39B82}" type="presParOf" srcId="{C962F322-A24D-4434-8F81-0079EA5ECC55}" destId="{2A409F91-7B02-46B1-8CE1-E11E33503495}" srcOrd="0" destOrd="0" presId="urn:microsoft.com/office/officeart/2018/2/layout/IconVerticalSolidList"/>
    <dgm:cxn modelId="{D77081CC-C729-47E8-8521-93AC8C8D98AF}" type="presParOf" srcId="{C962F322-A24D-4434-8F81-0079EA5ECC55}" destId="{803187E5-EF37-416D-87B7-B707364A2D83}" srcOrd="1" destOrd="0" presId="urn:microsoft.com/office/officeart/2018/2/layout/IconVerticalSolidList"/>
    <dgm:cxn modelId="{F231A1E8-28C7-4195-8454-5FB19741F4DB}" type="presParOf" srcId="{C962F322-A24D-4434-8F81-0079EA5ECC55}" destId="{328B6C5A-065A-42C0-8946-A27A44B3D33F}" srcOrd="2" destOrd="0" presId="urn:microsoft.com/office/officeart/2018/2/layout/IconVerticalSolidList"/>
    <dgm:cxn modelId="{9D9EB3EC-F52C-4FC1-A523-FCA2E7D7F5F0}" type="presParOf" srcId="{C962F322-A24D-4434-8F81-0079EA5ECC55}" destId="{2939131B-468D-42DF-9D60-47C8EA2224CB}" srcOrd="3" destOrd="0" presId="urn:microsoft.com/office/officeart/2018/2/layout/IconVerticalSolidList"/>
    <dgm:cxn modelId="{FCF79554-C892-4D7D-9EFC-A741AF4EE7F5}" type="presParOf" srcId="{F1F25867-951C-40E3-8BF7-73E01EC523D6}" destId="{E4274B28-F5D4-4D37-BA7A-9986AE95648E}" srcOrd="1" destOrd="0" presId="urn:microsoft.com/office/officeart/2018/2/layout/IconVerticalSolidList"/>
    <dgm:cxn modelId="{07F4C270-574D-4FCD-8773-34E2A438D8FC}" type="presParOf" srcId="{F1F25867-951C-40E3-8BF7-73E01EC523D6}" destId="{0603E85B-9A0E-47F7-9607-3B79EDAA5A8C}" srcOrd="2" destOrd="0" presId="urn:microsoft.com/office/officeart/2018/2/layout/IconVerticalSolidList"/>
    <dgm:cxn modelId="{F3B34F90-0541-4CF3-9539-D72AEDA1C303}" type="presParOf" srcId="{0603E85B-9A0E-47F7-9607-3B79EDAA5A8C}" destId="{FBE6780B-781A-4030-A83E-1D3D426A3C06}" srcOrd="0" destOrd="0" presId="urn:microsoft.com/office/officeart/2018/2/layout/IconVerticalSolidList"/>
    <dgm:cxn modelId="{00B15320-EA9E-47D6-802E-C1B93F36029A}" type="presParOf" srcId="{0603E85B-9A0E-47F7-9607-3B79EDAA5A8C}" destId="{BFEBBF0A-2FE6-45D7-BEDE-B245B83F10D0}" srcOrd="1" destOrd="0" presId="urn:microsoft.com/office/officeart/2018/2/layout/IconVerticalSolidList"/>
    <dgm:cxn modelId="{60681F50-AC5F-4B90-A978-31524EE1E6D0}" type="presParOf" srcId="{0603E85B-9A0E-47F7-9607-3B79EDAA5A8C}" destId="{6FA34ADF-395F-4AED-AC7A-0288D8221648}" srcOrd="2" destOrd="0" presId="urn:microsoft.com/office/officeart/2018/2/layout/IconVerticalSolidList"/>
    <dgm:cxn modelId="{915EAC61-2C51-4F5A-9EB8-A9DA8FFBF907}" type="presParOf" srcId="{0603E85B-9A0E-47F7-9607-3B79EDAA5A8C}" destId="{642A189E-5C62-4DB1-AEC4-4F2BD66CCF29}" srcOrd="3" destOrd="0" presId="urn:microsoft.com/office/officeart/2018/2/layout/IconVerticalSolidList"/>
    <dgm:cxn modelId="{F513C571-BB9A-48E9-9F3B-C1B41406D102}" type="presParOf" srcId="{F1F25867-951C-40E3-8BF7-73E01EC523D6}" destId="{615022B9-A9AF-4707-86D7-9BE50CC373AE}" srcOrd="3" destOrd="0" presId="urn:microsoft.com/office/officeart/2018/2/layout/IconVerticalSolidList"/>
    <dgm:cxn modelId="{25DFC23F-626F-4DFC-9D9A-F48E9C9DA9C9}" type="presParOf" srcId="{F1F25867-951C-40E3-8BF7-73E01EC523D6}" destId="{29F06AD4-66D0-4DAA-A3DB-898607B156C0}" srcOrd="4" destOrd="0" presId="urn:microsoft.com/office/officeart/2018/2/layout/IconVerticalSolidList"/>
    <dgm:cxn modelId="{9DC968E0-4AA9-4459-8EDE-BBEF6DD2D02D}" type="presParOf" srcId="{29F06AD4-66D0-4DAA-A3DB-898607B156C0}" destId="{371C9D06-84BE-4963-A134-D225B386AB2D}" srcOrd="0" destOrd="0" presId="urn:microsoft.com/office/officeart/2018/2/layout/IconVerticalSolidList"/>
    <dgm:cxn modelId="{B37CD13F-A722-42EB-A8C0-3BFF88C0709E}" type="presParOf" srcId="{29F06AD4-66D0-4DAA-A3DB-898607B156C0}" destId="{D47E89A7-75E8-4073-A4F6-5FC2622A87B9}" srcOrd="1" destOrd="0" presId="urn:microsoft.com/office/officeart/2018/2/layout/IconVerticalSolidList"/>
    <dgm:cxn modelId="{56D0B85F-361D-407D-9B5D-BA6DD0E55F43}" type="presParOf" srcId="{29F06AD4-66D0-4DAA-A3DB-898607B156C0}" destId="{D79DF79F-279F-459F-AD38-A6A126EDAEEA}" srcOrd="2" destOrd="0" presId="urn:microsoft.com/office/officeart/2018/2/layout/IconVerticalSolidList"/>
    <dgm:cxn modelId="{C68BD9CC-1BB6-4949-9890-B5DB74AB88EC}" type="presParOf" srcId="{29F06AD4-66D0-4DAA-A3DB-898607B156C0}" destId="{C497DD7D-2F6B-4C25-B790-F89ADC1C2FE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409F91-7B02-46B1-8CE1-E11E33503495}">
      <dsp:nvSpPr>
        <dsp:cNvPr id="0" name=""/>
        <dsp:cNvSpPr/>
      </dsp:nvSpPr>
      <dsp:spPr>
        <a:xfrm>
          <a:off x="0" y="552"/>
          <a:ext cx="7920880" cy="1292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3187E5-EF37-416D-87B7-B707364A2D83}">
      <dsp:nvSpPr>
        <dsp:cNvPr id="0" name=""/>
        <dsp:cNvSpPr/>
      </dsp:nvSpPr>
      <dsp:spPr>
        <a:xfrm>
          <a:off x="391077" y="291436"/>
          <a:ext cx="711049" cy="7110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39131B-468D-42DF-9D60-47C8EA2224CB}">
      <dsp:nvSpPr>
        <dsp:cNvPr id="0" name=""/>
        <dsp:cNvSpPr/>
      </dsp:nvSpPr>
      <dsp:spPr>
        <a:xfrm>
          <a:off x="1493203" y="552"/>
          <a:ext cx="6427676"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1111250">
            <a:lnSpc>
              <a:spcPct val="100000"/>
            </a:lnSpc>
            <a:spcBef>
              <a:spcPct val="0"/>
            </a:spcBef>
            <a:spcAft>
              <a:spcPct val="35000"/>
            </a:spcAft>
            <a:buNone/>
          </a:pPr>
          <a:r>
            <a:rPr lang="de-DE" sz="2500" b="1" kern="1200">
              <a:latin typeface="Source Sans Pro" panose="020B0503030403020204" pitchFamily="34" charset="0"/>
              <a:ea typeface="Source Sans Pro" panose="020B0503030403020204" pitchFamily="34" charset="0"/>
            </a:rPr>
            <a:t>Was ist ein Ziel eures Projekts/Projektvorhabens? (Rahmenziel)</a:t>
          </a:r>
          <a:endParaRPr lang="en-US" sz="2500" kern="1200">
            <a:latin typeface="Source Sans Pro" panose="020B0503030403020204" pitchFamily="34" charset="0"/>
            <a:ea typeface="Source Sans Pro" panose="020B0503030403020204" pitchFamily="34" charset="0"/>
          </a:endParaRPr>
        </a:p>
      </dsp:txBody>
      <dsp:txXfrm>
        <a:off x="1493203" y="552"/>
        <a:ext cx="6427676" cy="1292816"/>
      </dsp:txXfrm>
    </dsp:sp>
    <dsp:sp modelId="{FBE6780B-781A-4030-A83E-1D3D426A3C06}">
      <dsp:nvSpPr>
        <dsp:cNvPr id="0" name=""/>
        <dsp:cNvSpPr/>
      </dsp:nvSpPr>
      <dsp:spPr>
        <a:xfrm>
          <a:off x="0" y="1616573"/>
          <a:ext cx="7920880" cy="1292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EBBF0A-2FE6-45D7-BEDE-B245B83F10D0}">
      <dsp:nvSpPr>
        <dsp:cNvPr id="0" name=""/>
        <dsp:cNvSpPr/>
      </dsp:nvSpPr>
      <dsp:spPr>
        <a:xfrm>
          <a:off x="391077" y="1907456"/>
          <a:ext cx="711049" cy="7110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2A189E-5C62-4DB1-AEC4-4F2BD66CCF29}">
      <dsp:nvSpPr>
        <dsp:cNvPr id="0" name=""/>
        <dsp:cNvSpPr/>
      </dsp:nvSpPr>
      <dsp:spPr>
        <a:xfrm>
          <a:off x="1493203" y="1616573"/>
          <a:ext cx="6427676"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1111250">
            <a:lnSpc>
              <a:spcPct val="100000"/>
            </a:lnSpc>
            <a:spcBef>
              <a:spcPct val="0"/>
            </a:spcBef>
            <a:spcAft>
              <a:spcPct val="35000"/>
            </a:spcAft>
            <a:buNone/>
          </a:pPr>
          <a:r>
            <a:rPr lang="de-DE" sz="2500" b="1" kern="1200">
              <a:latin typeface="Source Sans Pro" panose="020B0503030403020204" pitchFamily="34" charset="0"/>
              <a:ea typeface="Source Sans Pro" panose="020B0503030403020204" pitchFamily="34" charset="0"/>
            </a:rPr>
            <a:t>Was ist ein Teilziel zu dessen Erreichung? (Ergebnisziel)</a:t>
          </a:r>
          <a:endParaRPr lang="en-US" sz="2500" kern="1200">
            <a:latin typeface="Source Sans Pro" panose="020B0503030403020204" pitchFamily="34" charset="0"/>
            <a:ea typeface="Source Sans Pro" panose="020B0503030403020204" pitchFamily="34" charset="0"/>
          </a:endParaRPr>
        </a:p>
      </dsp:txBody>
      <dsp:txXfrm>
        <a:off x="1493203" y="1616573"/>
        <a:ext cx="6427676" cy="1292816"/>
      </dsp:txXfrm>
    </dsp:sp>
    <dsp:sp modelId="{371C9D06-84BE-4963-A134-D225B386AB2D}">
      <dsp:nvSpPr>
        <dsp:cNvPr id="0" name=""/>
        <dsp:cNvSpPr/>
      </dsp:nvSpPr>
      <dsp:spPr>
        <a:xfrm>
          <a:off x="0" y="3232593"/>
          <a:ext cx="7920880" cy="1292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7E89A7-75E8-4073-A4F6-5FC2622A87B9}">
      <dsp:nvSpPr>
        <dsp:cNvPr id="0" name=""/>
        <dsp:cNvSpPr/>
      </dsp:nvSpPr>
      <dsp:spPr>
        <a:xfrm>
          <a:off x="391077" y="3523477"/>
          <a:ext cx="711049" cy="711049"/>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97DD7D-2F6B-4C25-B790-F89ADC1C2FEB}">
      <dsp:nvSpPr>
        <dsp:cNvPr id="0" name=""/>
        <dsp:cNvSpPr/>
      </dsp:nvSpPr>
      <dsp:spPr>
        <a:xfrm>
          <a:off x="1493203" y="3232593"/>
          <a:ext cx="6427676"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1111250">
            <a:lnSpc>
              <a:spcPct val="100000"/>
            </a:lnSpc>
            <a:spcBef>
              <a:spcPct val="0"/>
            </a:spcBef>
            <a:spcAft>
              <a:spcPct val="35000"/>
            </a:spcAft>
            <a:buNone/>
          </a:pPr>
          <a:r>
            <a:rPr lang="de-DE" sz="2500" b="1" kern="1200" noProof="0">
              <a:solidFill>
                <a:schemeClr val="tx1"/>
              </a:solidFill>
              <a:latin typeface="Source Sans Pro" panose="020B0503030403020204" pitchFamily="34" charset="0"/>
              <a:ea typeface="Source Sans Pro" panose="020B0503030403020204" pitchFamily="34" charset="0"/>
            </a:rPr>
            <a:t>Welche Aktivitäten führen zur Erreichung </a:t>
          </a:r>
          <a:r>
            <a:rPr lang="en-US" sz="2500" b="1" kern="1200">
              <a:solidFill>
                <a:schemeClr val="tx1"/>
              </a:solidFill>
              <a:latin typeface="Source Sans Pro" panose="020B0503030403020204" pitchFamily="34" charset="0"/>
              <a:ea typeface="Source Sans Pro" panose="020B0503030403020204" pitchFamily="34" charset="0"/>
            </a:rPr>
            <a:t>des </a:t>
          </a:r>
          <a:r>
            <a:rPr lang="en-US" sz="2500" b="1" kern="1200" err="1">
              <a:solidFill>
                <a:schemeClr val="tx1"/>
              </a:solidFill>
              <a:latin typeface="Source Sans Pro" panose="020B0503030403020204" pitchFamily="34" charset="0"/>
              <a:ea typeface="Source Sans Pro" panose="020B0503030403020204" pitchFamily="34" charset="0"/>
            </a:rPr>
            <a:t>Ergebnisziels</a:t>
          </a:r>
          <a:r>
            <a:rPr lang="en-US" sz="2500" b="1" kern="1200">
              <a:solidFill>
                <a:schemeClr val="tx1"/>
              </a:solidFill>
              <a:latin typeface="Source Sans Pro" panose="020B0503030403020204" pitchFamily="34" charset="0"/>
              <a:ea typeface="Source Sans Pro" panose="020B0503030403020204" pitchFamily="34" charset="0"/>
            </a:rPr>
            <a:t>? (</a:t>
          </a:r>
          <a:r>
            <a:rPr lang="de-DE" sz="2500" b="1" kern="1200" noProof="0">
              <a:solidFill>
                <a:schemeClr val="tx1"/>
              </a:solidFill>
              <a:latin typeface="Source Sans Pro" panose="020B0503030403020204" pitchFamily="34" charset="0"/>
              <a:ea typeface="Source Sans Pro" panose="020B0503030403020204" pitchFamily="34" charset="0"/>
            </a:rPr>
            <a:t>Nenne</a:t>
          </a:r>
          <a:r>
            <a:rPr lang="en-US" sz="2500" b="1" kern="1200">
              <a:solidFill>
                <a:schemeClr val="tx1"/>
              </a:solidFill>
              <a:latin typeface="Source Sans Pro" panose="020B0503030403020204" pitchFamily="34" charset="0"/>
              <a:ea typeface="Source Sans Pro" panose="020B0503030403020204" pitchFamily="34" charset="0"/>
            </a:rPr>
            <a:t> 2)</a:t>
          </a:r>
        </a:p>
      </dsp:txBody>
      <dsp:txXfrm>
        <a:off x="1493203" y="3232593"/>
        <a:ext cx="6427676" cy="129281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41288" y="768350"/>
            <a:ext cx="6818312"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9930" y="4861441"/>
            <a:ext cx="5679440" cy="4605576"/>
          </a:xfrm>
          <a:prstGeom prst="rect">
            <a:avLst/>
          </a:prstGeom>
          <a:noFill/>
          <a:ln>
            <a:noFill/>
          </a:ln>
        </p:spPr>
        <p:txBody>
          <a:bodyPr spcFirstLastPara="1" wrap="square" lIns="99032" tIns="99032" rIns="99032" bIns="99032"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projekte-leicht-gemacht.de/ziele/"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ikea.com/ms/en_CA/this-is-ikea/about-the-ikea-group/index.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0:notes"/>
          <p:cNvSpPr>
            <a:spLocks noGrp="1" noRot="1" noChangeAspect="1"/>
          </p:cNvSpPr>
          <p:nvPr>
            <p:ph type="sldImg" idx="2"/>
          </p:nvPr>
        </p:nvSpPr>
        <p:spPr>
          <a:xfrm>
            <a:off x="139700"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0:notes"/>
          <p:cNvSpPr txBox="1">
            <a:spLocks noGrp="1"/>
          </p:cNvSpPr>
          <p:nvPr>
            <p:ph type="body" idx="1"/>
          </p:nvPr>
        </p:nvSpPr>
        <p:spPr>
          <a:xfrm>
            <a:off x="709930" y="4861441"/>
            <a:ext cx="5679440" cy="4605576"/>
          </a:xfrm>
          <a:prstGeom prst="rect">
            <a:avLst/>
          </a:prstGeom>
        </p:spPr>
        <p:txBody>
          <a:bodyPr spcFirstLastPara="1" wrap="square" lIns="99032" tIns="99032" rIns="99032" bIns="99032" anchor="t" anchorCtr="0">
            <a:noAutofit/>
          </a:bodyPr>
          <a:lstStyle/>
          <a:p>
            <a:pPr marL="0" indent="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0" i="0">
                <a:solidFill>
                  <a:srgbClr val="454545"/>
                </a:solidFill>
                <a:effectLst/>
                <a:latin typeface="Bitter"/>
              </a:rPr>
              <a:t>Er ist ein anerkannter Vordenker im Marketing und legt großen Wert auf den Wert des Geschichtenerzählens in dieser Branche.</a:t>
            </a:r>
            <a:endParaRPr lang="de-DE"/>
          </a:p>
          <a:p>
            <a:r>
              <a:rPr lang="de-DE" b="0" i="0">
                <a:solidFill>
                  <a:srgbClr val="454545"/>
                </a:solidFill>
                <a:effectLst/>
                <a:latin typeface="Bitter"/>
              </a:rPr>
              <a:t>Storytelling ist ein wichtiger Bestandteil des Marketings in den sozialen Medien. In vielen Fällen geht </a:t>
            </a:r>
            <a:r>
              <a:rPr lang="de-DE" b="1" i="0">
                <a:effectLst/>
                <a:latin typeface="Bitter"/>
              </a:rPr>
              <a:t>es nicht nur um die Produkte, die Sie verkaufen, sondern auch um das, was Sie zu sagen haben.</a:t>
            </a:r>
            <a:endParaRPr lang="de-DE"/>
          </a:p>
        </p:txBody>
      </p:sp>
      <p:sp>
        <p:nvSpPr>
          <p:cNvPr id="4" name="Foliennummernplatzhalter 3"/>
          <p:cNvSpPr>
            <a:spLocks noGrp="1"/>
          </p:cNvSpPr>
          <p:nvPr>
            <p:ph type="sldNum" sz="quarter" idx="5"/>
          </p:nvPr>
        </p:nvSpPr>
        <p:spPr/>
        <p:txBody>
          <a:bodyPr/>
          <a:lstStyle/>
          <a:p>
            <a:fld id="{780DCAEF-C016-4642-AF75-B9229BA1F023}" type="slidenum">
              <a:rPr lang="de-DE" smtClean="0"/>
              <a:pPr/>
              <a:t>2</a:t>
            </a:fld>
            <a:endParaRPr lang="de-DE"/>
          </a:p>
        </p:txBody>
      </p:sp>
    </p:spTree>
    <p:extLst>
      <p:ext uri="{BB962C8B-B14F-4D97-AF65-F5344CB8AC3E}">
        <p14:creationId xmlns:p14="http://schemas.microsoft.com/office/powerpoint/2010/main" val="3928453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5f391192_029:notes"/>
          <p:cNvSpPr>
            <a:spLocks noGrp="1" noRot="1" noChangeAspect="1"/>
          </p:cNvSpPr>
          <p:nvPr>
            <p:ph type="sldImg" idx="2"/>
          </p:nvPr>
        </p:nvSpPr>
        <p:spPr>
          <a:xfrm>
            <a:off x="139700"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5f391192_029:notes"/>
          <p:cNvSpPr txBox="1">
            <a:spLocks noGrp="1"/>
          </p:cNvSpPr>
          <p:nvPr>
            <p:ph type="body" idx="1"/>
          </p:nvPr>
        </p:nvSpPr>
        <p:spPr>
          <a:xfrm>
            <a:off x="709930" y="4861441"/>
            <a:ext cx="5679440" cy="4605576"/>
          </a:xfrm>
          <a:prstGeom prst="rect">
            <a:avLst/>
          </a:prstGeom>
        </p:spPr>
        <p:txBody>
          <a:bodyPr spcFirstLastPara="1" wrap="square" lIns="99032" tIns="99032" rIns="99032" bIns="99032" anchor="t" anchorCtr="0">
            <a:noAutofit/>
          </a:bodyPr>
          <a:lstStyle/>
          <a:p>
            <a:pPr marL="0" indent="0">
              <a:buNone/>
            </a:pPr>
            <a:endParaRPr/>
          </a:p>
        </p:txBody>
      </p:sp>
    </p:spTree>
    <p:extLst>
      <p:ext uri="{BB962C8B-B14F-4D97-AF65-F5344CB8AC3E}">
        <p14:creationId xmlns:p14="http://schemas.microsoft.com/office/powerpoint/2010/main" val="3515323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5f391192_029:notes"/>
          <p:cNvSpPr>
            <a:spLocks noGrp="1" noRot="1" noChangeAspect="1"/>
          </p:cNvSpPr>
          <p:nvPr>
            <p:ph type="sldImg" idx="2"/>
          </p:nvPr>
        </p:nvSpPr>
        <p:spPr>
          <a:xfrm>
            <a:off x="139700"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5f391192_029:notes"/>
          <p:cNvSpPr txBox="1">
            <a:spLocks noGrp="1"/>
          </p:cNvSpPr>
          <p:nvPr>
            <p:ph type="body" idx="1"/>
          </p:nvPr>
        </p:nvSpPr>
        <p:spPr>
          <a:xfrm>
            <a:off x="709930" y="4861441"/>
            <a:ext cx="5679440" cy="4605576"/>
          </a:xfrm>
          <a:prstGeom prst="rect">
            <a:avLst/>
          </a:prstGeom>
        </p:spPr>
        <p:txBody>
          <a:bodyPr spcFirstLastPara="1" wrap="square" lIns="99032" tIns="99032" rIns="99032" bIns="99032" anchor="t" anchorCtr="0">
            <a:noAutofit/>
          </a:bodyPr>
          <a:lstStyle/>
          <a:p>
            <a:pPr marL="0" indent="0">
              <a:buNone/>
            </a:pPr>
            <a:endParaRPr/>
          </a:p>
        </p:txBody>
      </p:sp>
    </p:spTree>
    <p:extLst>
      <p:ext uri="{BB962C8B-B14F-4D97-AF65-F5344CB8AC3E}">
        <p14:creationId xmlns:p14="http://schemas.microsoft.com/office/powerpoint/2010/main" val="3849745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32537435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fontAlgn="base">
              <a:buFont typeface="Arial" panose="020B0604020202020204" pitchFamily="34" charset="0"/>
              <a:buChar char="•"/>
            </a:pPr>
            <a:r>
              <a:rPr lang="de-DE" b="1" i="0">
                <a:solidFill>
                  <a:srgbClr val="272727"/>
                </a:solidFill>
                <a:effectLst/>
                <a:latin typeface="Nunito" pitchFamily="2" charset="0"/>
              </a:rPr>
              <a:t>„Technologie“:</a:t>
            </a:r>
            <a:r>
              <a:rPr lang="de-DE" b="0" i="0">
                <a:solidFill>
                  <a:srgbClr val="272727"/>
                </a:solidFill>
                <a:effectLst/>
                <a:latin typeface="Nunito" pitchFamily="2" charset="0"/>
              </a:rPr>
              <a:t> Was im Original die „Sicherheit über das Ergebnis und das Vorgehen“ (</a:t>
            </a:r>
            <a:r>
              <a:rPr lang="de-DE" b="0" i="0" err="1">
                <a:solidFill>
                  <a:srgbClr val="272727"/>
                </a:solidFill>
                <a:effectLst/>
                <a:latin typeface="Nunito" pitchFamily="2" charset="0"/>
              </a:rPr>
              <a:t>Certainty</a:t>
            </a:r>
            <a:r>
              <a:rPr lang="de-DE" b="0" i="0">
                <a:solidFill>
                  <a:srgbClr val="272727"/>
                </a:solidFill>
                <a:effectLst/>
                <a:latin typeface="Nunito" pitchFamily="2" charset="0"/>
              </a:rPr>
              <a:t>) war, ist zu Technologie oder Methode geworden. Sind Technologie bzw. Methode, die zum Ziel führen werden, bekannt oder unbekannt?</a:t>
            </a:r>
          </a:p>
          <a:p>
            <a:pPr algn="l" fontAlgn="base">
              <a:buFont typeface="Arial" panose="020B0604020202020204" pitchFamily="34" charset="0"/>
              <a:buChar char="•"/>
            </a:pPr>
            <a:r>
              <a:rPr lang="de-DE" b="1" i="0">
                <a:solidFill>
                  <a:srgbClr val="272727"/>
                </a:solidFill>
                <a:effectLst/>
                <a:latin typeface="Nunito" pitchFamily="2" charset="0"/>
              </a:rPr>
              <a:t>Anforderungen:</a:t>
            </a:r>
            <a:r>
              <a:rPr lang="de-DE" b="0" i="0">
                <a:solidFill>
                  <a:srgbClr val="272727"/>
                </a:solidFill>
                <a:effectLst/>
                <a:latin typeface="Nunito" pitchFamily="2" charset="0"/>
              </a:rPr>
              <a:t> Aus der Übereinstimmung (Agreement) werden Anforderungen. Die Fragestellung hier: Wie groß ist die Unsicherheit über die Anforderungen? Sind sie klar oder unklar?</a:t>
            </a:r>
          </a:p>
          <a:p>
            <a:endParaRPr lang="de-DE"/>
          </a:p>
        </p:txBody>
      </p:sp>
    </p:spTree>
    <p:extLst>
      <p:ext uri="{BB962C8B-B14F-4D97-AF65-F5344CB8AC3E}">
        <p14:creationId xmlns:p14="http://schemas.microsoft.com/office/powerpoint/2010/main" val="1601826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de-DE"/>
              <a:t>Ziele und Anforderungen sind unklar</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de-DE"/>
              <a:t>Ressourcen fehlen</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de-DE"/>
              <a:t>Projektplanung ist unzureichend</a:t>
            </a:r>
          </a:p>
          <a:p>
            <a:endParaRPr lang="de-DE"/>
          </a:p>
        </p:txBody>
      </p:sp>
    </p:spTree>
    <p:extLst>
      <p:ext uri="{BB962C8B-B14F-4D97-AF65-F5344CB8AC3E}">
        <p14:creationId xmlns:p14="http://schemas.microsoft.com/office/powerpoint/2010/main" val="3471469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buNone/>
            </a:pPr>
            <a:r>
              <a:rPr lang="de-DE"/>
              <a:t>Vorteile der Phaseneinteilung: </a:t>
            </a:r>
          </a:p>
          <a:p>
            <a:r>
              <a:rPr lang="de-DE"/>
              <a:t>Schrittweises Vorgehen</a:t>
            </a:r>
          </a:p>
          <a:p>
            <a:pPr lvl="1"/>
            <a:r>
              <a:rPr lang="de-DE" b="1"/>
              <a:t>Bessere Flexibilität</a:t>
            </a:r>
            <a:r>
              <a:rPr lang="de-DE"/>
              <a:t>, sowie </a:t>
            </a:r>
            <a:r>
              <a:rPr lang="de-DE" b="1"/>
              <a:t>Risikoreduktion</a:t>
            </a:r>
          </a:p>
          <a:p>
            <a:r>
              <a:rPr lang="de-DE">
                <a:sym typeface="Wingdings" pitchFamily="2" charset="2"/>
              </a:rPr>
              <a:t>Systemorientiertes Vorgehen</a:t>
            </a:r>
          </a:p>
          <a:p>
            <a:pPr lvl="1"/>
            <a:r>
              <a:rPr lang="de-DE">
                <a:sym typeface="Wingdings" pitchFamily="2" charset="2"/>
              </a:rPr>
              <a:t>Einbettung in einen Gesamtzusammenhang</a:t>
            </a:r>
          </a:p>
          <a:p>
            <a:r>
              <a:rPr lang="de-DE">
                <a:sym typeface="Wingdings" pitchFamily="2" charset="2"/>
              </a:rPr>
              <a:t>Schematisches Vorgehen</a:t>
            </a:r>
          </a:p>
          <a:p>
            <a:pPr lvl="1"/>
            <a:r>
              <a:rPr lang="de-DE">
                <a:sym typeface="Wingdings" pitchFamily="2" charset="2"/>
              </a:rPr>
              <a:t>zeitlich und sachlich abgegrenzte Ablaufschritte zur </a:t>
            </a:r>
            <a:r>
              <a:rPr lang="de-DE" b="1">
                <a:sym typeface="Wingdings" pitchFamily="2" charset="2"/>
              </a:rPr>
              <a:t>Komplexitätsreduktion</a:t>
            </a:r>
            <a:r>
              <a:rPr lang="de-DE">
                <a:sym typeface="Wingdings" pitchFamily="2" charset="2"/>
              </a:rPr>
              <a:t>, besseren </a:t>
            </a:r>
            <a:r>
              <a:rPr lang="de-DE" b="1">
                <a:sym typeface="Wingdings" pitchFamily="2" charset="2"/>
              </a:rPr>
              <a:t>Durchschaubarkeit</a:t>
            </a:r>
            <a:r>
              <a:rPr lang="de-DE">
                <a:sym typeface="Wingdings" pitchFamily="2" charset="2"/>
              </a:rPr>
              <a:t>, Möglichkeit der </a:t>
            </a:r>
            <a:r>
              <a:rPr lang="de-DE" b="1">
                <a:sym typeface="Wingdings" pitchFamily="2" charset="2"/>
              </a:rPr>
              <a:t>Arbeitsteilung </a:t>
            </a:r>
          </a:p>
          <a:p>
            <a:endParaRPr lang="de-DE"/>
          </a:p>
        </p:txBody>
      </p:sp>
    </p:spTree>
    <p:extLst>
      <p:ext uri="{BB962C8B-B14F-4D97-AF65-F5344CB8AC3E}">
        <p14:creationId xmlns:p14="http://schemas.microsoft.com/office/powerpoint/2010/main" val="28697158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de-DE" b="0" i="0">
                <a:solidFill>
                  <a:srgbClr val="272727"/>
                </a:solidFill>
                <a:effectLst/>
                <a:latin typeface="Nunito" pitchFamily="2" charset="0"/>
              </a:rPr>
              <a:t>Das magische Dreieck besteht aus Kosten, Zeit und Leistung. Projekte befinden sich in einem Spannungsfeld zwischen den drei Dimensionen, die vom Projektmanager ausbalanciert werden müssen. Als übergreifender Faktor wird häufig die Kundenzufriedenheit genannt.</a:t>
            </a:r>
            <a:endParaRPr lang="de-DE"/>
          </a:p>
          <a:p>
            <a:endParaRPr lang="de-DE"/>
          </a:p>
        </p:txBody>
      </p:sp>
    </p:spTree>
    <p:extLst>
      <p:ext uri="{BB962C8B-B14F-4D97-AF65-F5344CB8AC3E}">
        <p14:creationId xmlns:p14="http://schemas.microsoft.com/office/powerpoint/2010/main" val="52511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William Deming</a:t>
            </a:r>
          </a:p>
          <a:p>
            <a:endParaRPr lang="de-DE"/>
          </a:p>
          <a:p>
            <a:r>
              <a:rPr lang="de-DE"/>
              <a:t>Plane, bevor</a:t>
            </a:r>
            <a:r>
              <a:rPr lang="de-DE" baseline="0"/>
              <a:t> du etwas tust.</a:t>
            </a:r>
          </a:p>
          <a:p>
            <a:r>
              <a:rPr lang="de-DE" baseline="0"/>
              <a:t>Tue das, was du geplant hast.</a:t>
            </a:r>
          </a:p>
          <a:p>
            <a:r>
              <a:rPr lang="de-DE" baseline="0"/>
              <a:t>Prüfe, ob das Getane dem Plan entspricht.</a:t>
            </a:r>
          </a:p>
          <a:p>
            <a:r>
              <a:rPr lang="de-DE" baseline="0"/>
              <a:t>Entscheide, was zu tun ist, wenn die Ausführung nicht mit dem Plan übereinstimmt.</a:t>
            </a:r>
          </a:p>
          <a:p>
            <a:r>
              <a:rPr lang="de-DE" baseline="0"/>
              <a:t>Beginne den Kreislauf wieder von Neuem.</a:t>
            </a:r>
            <a:endParaRPr lang="de-DE"/>
          </a:p>
          <a:p>
            <a:endParaRPr lang="de-DE"/>
          </a:p>
        </p:txBody>
      </p:sp>
    </p:spTree>
    <p:extLst>
      <p:ext uri="{BB962C8B-B14F-4D97-AF65-F5344CB8AC3E}">
        <p14:creationId xmlns:p14="http://schemas.microsoft.com/office/powerpoint/2010/main" val="320042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5f391192_029:notes"/>
          <p:cNvSpPr>
            <a:spLocks noGrp="1" noRot="1" noChangeAspect="1"/>
          </p:cNvSpPr>
          <p:nvPr>
            <p:ph type="sldImg" idx="2"/>
          </p:nvPr>
        </p:nvSpPr>
        <p:spPr>
          <a:xfrm>
            <a:off x="139700"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5f391192_029:notes"/>
          <p:cNvSpPr txBox="1">
            <a:spLocks noGrp="1"/>
          </p:cNvSpPr>
          <p:nvPr>
            <p:ph type="body" idx="1"/>
          </p:nvPr>
        </p:nvSpPr>
        <p:spPr>
          <a:xfrm>
            <a:off x="709930" y="4861441"/>
            <a:ext cx="5679440" cy="4605576"/>
          </a:xfrm>
          <a:prstGeom prst="rect">
            <a:avLst/>
          </a:prstGeom>
        </p:spPr>
        <p:txBody>
          <a:bodyPr spcFirstLastPara="1" wrap="square" lIns="99032" tIns="99032" rIns="99032" bIns="99032" anchor="t" anchorCtr="0">
            <a:noAutofit/>
          </a:bodyPr>
          <a:lstStyle/>
          <a:p>
            <a:pPr marL="0" indent="0">
              <a:buNone/>
            </a:pPr>
            <a:endParaRPr/>
          </a:p>
        </p:txBody>
      </p:sp>
    </p:spTree>
    <p:extLst>
      <p:ext uri="{BB962C8B-B14F-4D97-AF65-F5344CB8AC3E}">
        <p14:creationId xmlns:p14="http://schemas.microsoft.com/office/powerpoint/2010/main" val="13344801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0" i="0">
                <a:solidFill>
                  <a:srgbClr val="272727"/>
                </a:solidFill>
                <a:effectLst/>
                <a:latin typeface="Nunito" pitchFamily="2" charset="0"/>
              </a:rPr>
              <a:t>Die wichtigsten Beteiligten identifizieren</a:t>
            </a:r>
          </a:p>
          <a:p>
            <a:r>
              <a:rPr lang="de-DE" b="0" i="0">
                <a:solidFill>
                  <a:srgbClr val="272727"/>
                </a:solidFill>
                <a:effectLst/>
                <a:latin typeface="Nunito" pitchFamily="2" charset="0"/>
              </a:rPr>
              <a:t>Die Vision und </a:t>
            </a:r>
            <a:r>
              <a:rPr lang="de-DE" b="0" i="0" u="none" strike="noStrike">
                <a:solidFill>
                  <a:srgbClr val="108F96"/>
                </a:solidFill>
                <a:effectLst/>
                <a:latin typeface="Nunito" pitchFamily="2" charset="0"/>
                <a:hlinkClick r:id="rId3"/>
              </a:rPr>
              <a:t>Ziele</a:t>
            </a:r>
            <a:r>
              <a:rPr lang="de-DE" b="0" i="0">
                <a:solidFill>
                  <a:srgbClr val="272727"/>
                </a:solidFill>
                <a:effectLst/>
                <a:latin typeface="Nunito" pitchFamily="2" charset="0"/>
              </a:rPr>
              <a:t> des Projekts definieren</a:t>
            </a:r>
          </a:p>
          <a:p>
            <a:r>
              <a:rPr lang="de-DE" b="0" i="0">
                <a:solidFill>
                  <a:srgbClr val="272727"/>
                </a:solidFill>
                <a:effectLst/>
                <a:latin typeface="Nunito" pitchFamily="2" charset="0"/>
              </a:rPr>
              <a:t>Machbarkeit prüfen und einen Business Case erstellen</a:t>
            </a:r>
          </a:p>
          <a:p>
            <a:r>
              <a:rPr lang="de-DE" b="0" i="0">
                <a:solidFill>
                  <a:srgbClr val="272727"/>
                </a:solidFill>
                <a:effectLst/>
                <a:latin typeface="Nunito" pitchFamily="2" charset="0"/>
              </a:rPr>
              <a:t>Projektleiter ernennen</a:t>
            </a:r>
          </a:p>
          <a:p>
            <a:r>
              <a:rPr lang="de-DE" b="0" i="0">
                <a:solidFill>
                  <a:srgbClr val="272727"/>
                </a:solidFill>
                <a:effectLst/>
                <a:latin typeface="Nunito" pitchFamily="2" charset="0"/>
              </a:rPr>
              <a:t>Anforderungen analysieren</a:t>
            </a:r>
          </a:p>
          <a:p>
            <a:r>
              <a:rPr lang="de-DE" b="0" i="0">
                <a:solidFill>
                  <a:srgbClr val="272727"/>
                </a:solidFill>
                <a:effectLst/>
                <a:latin typeface="Nunito" pitchFamily="2" charset="0"/>
              </a:rPr>
              <a:t>Risiken identifizieren</a:t>
            </a:r>
            <a:endParaRPr lang="de-DE"/>
          </a:p>
        </p:txBody>
      </p:sp>
    </p:spTree>
    <p:extLst>
      <p:ext uri="{BB962C8B-B14F-4D97-AF65-F5344CB8AC3E}">
        <p14:creationId xmlns:p14="http://schemas.microsoft.com/office/powerpoint/2010/main" val="40505359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buFont typeface="Arial" panose="020B0604020202020204" pitchFamily="34" charset="0"/>
              <a:buChar char="•"/>
            </a:pPr>
            <a:r>
              <a:rPr lang="en-GB" b="0" i="1" dirty="0">
                <a:solidFill>
                  <a:srgbClr val="333333"/>
                </a:solidFill>
                <a:effectLst/>
                <a:latin typeface="Roboto" panose="02000000000000000000" pitchFamily="2" charset="0"/>
              </a:rPr>
              <a:t>»Travelers feel at home everywhere.« </a:t>
            </a:r>
            <a:r>
              <a:rPr lang="en-GB" b="0" i="0" dirty="0">
                <a:solidFill>
                  <a:srgbClr val="333333"/>
                </a:solidFill>
                <a:effectLst/>
                <a:latin typeface="Roboto" panose="02000000000000000000" pitchFamily="2" charset="0"/>
              </a:rPr>
              <a:t>(Airbnb)</a:t>
            </a:r>
          </a:p>
          <a:p>
            <a:pPr algn="l">
              <a:buFont typeface="Arial" panose="020B0604020202020204" pitchFamily="34" charset="0"/>
              <a:buChar char="•"/>
            </a:pPr>
            <a:r>
              <a:rPr lang="en-GB" b="0" i="1" dirty="0">
                <a:solidFill>
                  <a:srgbClr val="333333"/>
                </a:solidFill>
                <a:effectLst/>
                <a:latin typeface="Roboto" panose="02000000000000000000" pitchFamily="2" charset="0"/>
              </a:rPr>
              <a:t>»Be the most compelling car company of the 21st century.« </a:t>
            </a:r>
            <a:r>
              <a:rPr lang="en-GB" b="0" i="0" dirty="0">
                <a:solidFill>
                  <a:srgbClr val="333333"/>
                </a:solidFill>
                <a:effectLst/>
                <a:latin typeface="Roboto" panose="02000000000000000000" pitchFamily="2" charset="0"/>
              </a:rPr>
              <a:t>(TESLA)</a:t>
            </a:r>
          </a:p>
          <a:p>
            <a:pPr algn="l">
              <a:buFont typeface="Arial" panose="020B0604020202020204" pitchFamily="34" charset="0"/>
              <a:buChar char="•"/>
            </a:pPr>
            <a:r>
              <a:rPr lang="en-GB" b="0" i="1" dirty="0">
                <a:solidFill>
                  <a:srgbClr val="333333"/>
                </a:solidFill>
                <a:effectLst/>
                <a:latin typeface="Roboto" panose="02000000000000000000" pitchFamily="2" charset="0"/>
              </a:rPr>
              <a:t>»A global trading </a:t>
            </a:r>
            <a:r>
              <a:rPr lang="en-GB" b="0" i="1" dirty="0" err="1">
                <a:solidFill>
                  <a:srgbClr val="333333"/>
                </a:solidFill>
                <a:effectLst/>
                <a:latin typeface="Roboto" panose="02000000000000000000" pitchFamily="2" charset="0"/>
              </a:rPr>
              <a:t>plattform</a:t>
            </a:r>
            <a:r>
              <a:rPr lang="en-GB" b="0" i="1" dirty="0">
                <a:solidFill>
                  <a:srgbClr val="333333"/>
                </a:solidFill>
                <a:effectLst/>
                <a:latin typeface="Roboto" panose="02000000000000000000" pitchFamily="2" charset="0"/>
              </a:rPr>
              <a:t> where practically anyone can trade practically anything.« </a:t>
            </a:r>
            <a:r>
              <a:rPr lang="en-GB" b="0" i="0" dirty="0">
                <a:solidFill>
                  <a:srgbClr val="333333"/>
                </a:solidFill>
                <a:effectLst/>
                <a:latin typeface="Roboto" panose="02000000000000000000" pitchFamily="2" charset="0"/>
              </a:rPr>
              <a:t>(eBay)</a:t>
            </a:r>
          </a:p>
          <a:p>
            <a:pPr algn="l">
              <a:buFont typeface="Arial" panose="020B0604020202020204" pitchFamily="34" charset="0"/>
              <a:buChar char="•"/>
            </a:pPr>
            <a:r>
              <a:rPr lang="en-GB" b="1" i="0" dirty="0">
                <a:solidFill>
                  <a:srgbClr val="333333"/>
                </a:solidFill>
                <a:effectLst/>
                <a:latin typeface="Helvetica" panose="020B0604020202020204" pitchFamily="34" charset="0"/>
              </a:rPr>
              <a:t> </a:t>
            </a:r>
            <a:r>
              <a:rPr lang="en-GB" b="1" i="0" u="none" strike="noStrike" dirty="0">
                <a:solidFill>
                  <a:srgbClr val="117DBF"/>
                </a:solidFill>
                <a:effectLst/>
                <a:latin typeface="Helvetica" panose="020B0604020202020204" pitchFamily="34" charset="0"/>
                <a:hlinkClick r:id="rId3"/>
              </a:rPr>
              <a:t>IKEA</a:t>
            </a:r>
            <a:r>
              <a:rPr lang="en-GB" b="1" i="0" dirty="0">
                <a:solidFill>
                  <a:srgbClr val="333333"/>
                </a:solidFill>
                <a:effectLst/>
                <a:latin typeface="Helvetica" panose="020B0604020202020204" pitchFamily="34" charset="0"/>
              </a:rPr>
              <a:t>:</a:t>
            </a:r>
            <a:r>
              <a:rPr lang="en-GB" b="0" i="0" dirty="0">
                <a:solidFill>
                  <a:srgbClr val="333333"/>
                </a:solidFill>
                <a:effectLst/>
                <a:latin typeface="Helvetica" panose="020B0604020202020204" pitchFamily="34" charset="0"/>
              </a:rPr>
              <a:t> </a:t>
            </a:r>
            <a:r>
              <a:rPr lang="en-GB" b="0" i="1" dirty="0">
                <a:solidFill>
                  <a:srgbClr val="333333"/>
                </a:solidFill>
                <a:effectLst/>
                <a:latin typeface="Helvetica" panose="020B0604020202020204" pitchFamily="34" charset="0"/>
              </a:rPr>
              <a:t>„To create a better everyday life for the many people.“</a:t>
            </a:r>
            <a:endParaRPr lang="en-GB" b="0" i="0" dirty="0">
              <a:solidFill>
                <a:srgbClr val="333333"/>
              </a:solidFill>
              <a:effectLst/>
              <a:latin typeface="Roboto" panose="02000000000000000000" pitchFamily="2" charset="0"/>
            </a:endParaRPr>
          </a:p>
          <a:p>
            <a:pPr algn="l">
              <a:buFont typeface="Arial" panose="020B0604020202020204" pitchFamily="34" charset="0"/>
              <a:buChar char="•"/>
            </a:pPr>
            <a:r>
              <a:rPr lang="de-DE" b="0" i="1" dirty="0">
                <a:solidFill>
                  <a:srgbClr val="333333"/>
                </a:solidFill>
                <a:effectLst/>
                <a:latin typeface="Helvetica" panose="020B0604020202020204" pitchFamily="34" charset="0"/>
              </a:rPr>
              <a:t>„Stell Dir eine Welt vor, in der jeder einzelne Mensch freien Anteil an der Gesamtheit des Wissens hat.“</a:t>
            </a:r>
            <a:r>
              <a:rPr lang="en-GB" b="0" i="0" dirty="0">
                <a:solidFill>
                  <a:srgbClr val="333333"/>
                </a:solidFill>
                <a:effectLst/>
                <a:latin typeface="Roboto" panose="02000000000000000000" pitchFamily="2" charset="0"/>
              </a:rPr>
              <a:t> (Wikipedia)</a:t>
            </a:r>
          </a:p>
          <a:p>
            <a:pPr algn="l">
              <a:buFont typeface="Arial" panose="020B0604020202020204" pitchFamily="34" charset="0"/>
              <a:buChar char="•"/>
            </a:pPr>
            <a:endParaRPr lang="en-GB" b="0" i="0" dirty="0">
              <a:solidFill>
                <a:srgbClr val="333333"/>
              </a:solidFill>
              <a:effectLst/>
              <a:latin typeface="Roboto" panose="02000000000000000000" pitchFamily="2" charset="0"/>
            </a:endParaRPr>
          </a:p>
          <a:p>
            <a:pPr algn="l"/>
            <a:r>
              <a:rPr lang="de-DE" b="0" i="0" dirty="0">
                <a:solidFill>
                  <a:srgbClr val="000000"/>
                </a:solidFill>
                <a:effectLst/>
                <a:latin typeface="Red Hat Text"/>
              </a:rPr>
              <a:t>Eine Vision beschreibt einen </a:t>
            </a:r>
            <a:r>
              <a:rPr lang="de-DE" b="1" i="0" dirty="0">
                <a:solidFill>
                  <a:srgbClr val="000000"/>
                </a:solidFill>
                <a:effectLst/>
                <a:latin typeface="Red Hat Text"/>
              </a:rPr>
              <a:t>wünschenswerten Zustand in der Zukunft </a:t>
            </a:r>
            <a:r>
              <a:rPr lang="de-DE" b="0" i="0" dirty="0">
                <a:solidFill>
                  <a:srgbClr val="000000"/>
                </a:solidFill>
                <a:effectLst/>
                <a:latin typeface="Red Hat Text"/>
              </a:rPr>
              <a:t>und beantwortet die Frage:</a:t>
            </a:r>
          </a:p>
          <a:p>
            <a:pPr lvl="1" algn="l"/>
            <a:r>
              <a:rPr lang="de-DE" b="1" i="1" dirty="0">
                <a:solidFill>
                  <a:srgbClr val="E22658"/>
                </a:solidFill>
                <a:effectLst/>
                <a:latin typeface="Red Hat Text"/>
              </a:rPr>
              <a:t>Wie sieht unsere Welt aus, wenn diese Vision Wirklichkeit geworden ist?</a:t>
            </a:r>
            <a:endParaRPr lang="de-DE" b="0" i="0" dirty="0">
              <a:solidFill>
                <a:srgbClr val="000000"/>
              </a:solidFill>
              <a:effectLst/>
              <a:latin typeface="Red Hat Text"/>
            </a:endParaRPr>
          </a:p>
          <a:p>
            <a:pPr marL="139700" indent="0" algn="l">
              <a:buNone/>
            </a:pPr>
            <a:endParaRPr lang="de-DE" b="0" i="0" dirty="0">
              <a:solidFill>
                <a:srgbClr val="000000"/>
              </a:solidFill>
              <a:effectLst/>
              <a:latin typeface="Red Hat Text"/>
            </a:endParaRPr>
          </a:p>
          <a:p>
            <a:pPr algn="l"/>
            <a:r>
              <a:rPr lang="de-DE" b="0" i="0" dirty="0">
                <a:solidFill>
                  <a:srgbClr val="000000"/>
                </a:solidFill>
                <a:effectLst/>
                <a:latin typeface="Red Hat Text"/>
              </a:rPr>
              <a:t>Eine Mission (oft auch Purpose genannt) beschreibt den eigentlichen </a:t>
            </a:r>
            <a:r>
              <a:rPr lang="de-DE" b="1" i="0" dirty="0">
                <a:solidFill>
                  <a:srgbClr val="000000"/>
                </a:solidFill>
                <a:effectLst/>
                <a:latin typeface="Red Hat Text"/>
              </a:rPr>
              <a:t>Daseinszweck einer Firma in der Gegenwart </a:t>
            </a:r>
            <a:r>
              <a:rPr lang="de-DE" b="0" i="0" dirty="0">
                <a:solidFill>
                  <a:srgbClr val="000000"/>
                </a:solidFill>
                <a:effectLst/>
                <a:latin typeface="Red Hat Text"/>
              </a:rPr>
              <a:t>und beantwortet die Frage:</a:t>
            </a:r>
          </a:p>
          <a:p>
            <a:pPr algn="ctr"/>
            <a:r>
              <a:rPr lang="de-DE" b="1" i="1" dirty="0">
                <a:solidFill>
                  <a:srgbClr val="E22658"/>
                </a:solidFill>
                <a:effectLst/>
                <a:latin typeface="Red Hat Text"/>
              </a:rPr>
              <a:t>Was ist das Problem unserer Kunden und wie können wir dies jeden Tag lösen?</a:t>
            </a:r>
            <a:endParaRPr lang="de-DE" b="0" i="0" dirty="0">
              <a:solidFill>
                <a:srgbClr val="E22658"/>
              </a:solidFill>
              <a:effectLst/>
              <a:latin typeface="Red Hat Text"/>
            </a:endParaRPr>
          </a:p>
          <a:p>
            <a:pPr algn="l">
              <a:buFont typeface="Arial" panose="020B0604020202020204" pitchFamily="34" charset="0"/>
              <a:buChar char="•"/>
            </a:pPr>
            <a:endParaRPr lang="en-GB" b="0" i="0" dirty="0">
              <a:solidFill>
                <a:srgbClr val="333333"/>
              </a:solidFill>
              <a:effectLst/>
              <a:latin typeface="Roboto" panose="02000000000000000000" pitchFamily="2" charset="0"/>
            </a:endParaRPr>
          </a:p>
          <a:p>
            <a:r>
              <a:rPr lang="de-DE" b="0" i="0" dirty="0">
                <a:solidFill>
                  <a:srgbClr val="333539"/>
                </a:solidFill>
                <a:effectLst/>
                <a:latin typeface="mr-eaves-xl-modern"/>
              </a:rPr>
              <a:t>Das Vision-Statement beschreibt die Intention (das Ziel), das Mission-Statement die tagtägliche Umsetzung (das Wie).</a:t>
            </a:r>
          </a:p>
          <a:p>
            <a:endParaRPr lang="de-DE" b="0" i="0" dirty="0">
              <a:solidFill>
                <a:srgbClr val="333539"/>
              </a:solidFill>
              <a:effectLst/>
              <a:latin typeface="mr-eaves-xl-modern"/>
            </a:endParaRPr>
          </a:p>
          <a:p>
            <a:pPr marL="139700" indent="0">
              <a:buNone/>
            </a:pPr>
            <a:r>
              <a:rPr lang="de-DE" b="0" i="0" dirty="0">
                <a:solidFill>
                  <a:srgbClr val="333539"/>
                </a:solidFill>
                <a:effectLst/>
                <a:latin typeface="mr-eaves-xl-modern"/>
              </a:rPr>
              <a:t>Mission</a:t>
            </a:r>
          </a:p>
          <a:p>
            <a:pPr algn="l"/>
            <a:r>
              <a:rPr lang="de-DE" b="1" i="0" dirty="0">
                <a:solidFill>
                  <a:srgbClr val="333539"/>
                </a:solidFill>
                <a:effectLst/>
                <a:latin typeface="mr-eaves-xl-modern"/>
              </a:rPr>
              <a:t>Wikipedia:</a:t>
            </a:r>
            <a:br>
              <a:rPr lang="de-DE" b="1" i="0" dirty="0">
                <a:solidFill>
                  <a:srgbClr val="333539"/>
                </a:solidFill>
                <a:effectLst/>
                <a:latin typeface="mr-eaves-xl-modern"/>
              </a:rPr>
            </a:br>
            <a:r>
              <a:rPr lang="de-DE" b="0" i="0" dirty="0">
                <a:solidFill>
                  <a:srgbClr val="333539"/>
                </a:solidFill>
                <a:effectLst/>
                <a:latin typeface="mr-eaves-xl-modern"/>
              </a:rPr>
              <a:t>"The </a:t>
            </a:r>
            <a:r>
              <a:rPr lang="de-DE" b="0" i="0" dirty="0" err="1">
                <a:solidFill>
                  <a:srgbClr val="333539"/>
                </a:solidFill>
                <a:effectLst/>
                <a:latin typeface="mr-eaves-xl-modern"/>
              </a:rPr>
              <a:t>mission</a:t>
            </a:r>
            <a:r>
              <a:rPr lang="de-DE" b="0" i="0" dirty="0">
                <a:solidFill>
                  <a:srgbClr val="333539"/>
                </a:solidFill>
                <a:effectLst/>
                <a:latin typeface="mr-eaves-xl-modern"/>
              </a:rPr>
              <a:t> of the Wikimedia </a:t>
            </a:r>
            <a:r>
              <a:rPr lang="de-DE" b="0" i="0" dirty="0" err="1">
                <a:solidFill>
                  <a:srgbClr val="333539"/>
                </a:solidFill>
                <a:effectLst/>
                <a:latin typeface="mr-eaves-xl-modern"/>
              </a:rPr>
              <a:t>Foundation</a:t>
            </a:r>
            <a:r>
              <a:rPr lang="de-DE" b="0" i="0" dirty="0">
                <a:solidFill>
                  <a:srgbClr val="333539"/>
                </a:solidFill>
                <a:effectLst/>
                <a:latin typeface="mr-eaves-xl-modern"/>
              </a:rPr>
              <a:t> </a:t>
            </a:r>
            <a:r>
              <a:rPr lang="de-DE" b="0" i="0" dirty="0" err="1">
                <a:solidFill>
                  <a:srgbClr val="333539"/>
                </a:solidFill>
                <a:effectLst/>
                <a:latin typeface="mr-eaves-xl-modern"/>
              </a:rPr>
              <a:t>is</a:t>
            </a:r>
            <a:r>
              <a:rPr lang="de-DE" b="0" i="0" dirty="0">
                <a:solidFill>
                  <a:srgbClr val="333539"/>
                </a:solidFill>
                <a:effectLst/>
                <a:latin typeface="mr-eaves-xl-modern"/>
              </a:rPr>
              <a:t> to </a:t>
            </a:r>
            <a:r>
              <a:rPr lang="de-DE" b="0" i="0" dirty="0" err="1">
                <a:solidFill>
                  <a:srgbClr val="333539"/>
                </a:solidFill>
                <a:effectLst/>
                <a:latin typeface="mr-eaves-xl-modern"/>
              </a:rPr>
              <a:t>empower</a:t>
            </a:r>
            <a:r>
              <a:rPr lang="de-DE" b="0" i="0" dirty="0">
                <a:solidFill>
                  <a:srgbClr val="333539"/>
                </a:solidFill>
                <a:effectLst/>
                <a:latin typeface="mr-eaves-xl-modern"/>
              </a:rPr>
              <a:t> and </a:t>
            </a:r>
            <a:r>
              <a:rPr lang="de-DE" b="0" i="0" dirty="0" err="1">
                <a:solidFill>
                  <a:srgbClr val="333539"/>
                </a:solidFill>
                <a:effectLst/>
                <a:latin typeface="mr-eaves-xl-modern"/>
              </a:rPr>
              <a:t>engage</a:t>
            </a:r>
            <a:r>
              <a:rPr lang="de-DE" b="0" i="0" dirty="0">
                <a:solidFill>
                  <a:srgbClr val="333539"/>
                </a:solidFill>
                <a:effectLst/>
                <a:latin typeface="mr-eaves-xl-modern"/>
              </a:rPr>
              <a:t> </a:t>
            </a:r>
            <a:r>
              <a:rPr lang="de-DE" b="0" i="0" dirty="0" err="1">
                <a:solidFill>
                  <a:srgbClr val="333539"/>
                </a:solidFill>
                <a:effectLst/>
                <a:latin typeface="mr-eaves-xl-modern"/>
              </a:rPr>
              <a:t>people</a:t>
            </a:r>
            <a:r>
              <a:rPr lang="de-DE" b="0" i="0" dirty="0">
                <a:solidFill>
                  <a:srgbClr val="333539"/>
                </a:solidFill>
                <a:effectLst/>
                <a:latin typeface="mr-eaves-xl-modern"/>
              </a:rPr>
              <a:t> </a:t>
            </a:r>
            <a:r>
              <a:rPr lang="de-DE" b="0" i="0" dirty="0" err="1">
                <a:solidFill>
                  <a:srgbClr val="333539"/>
                </a:solidFill>
                <a:effectLst/>
                <a:latin typeface="mr-eaves-xl-modern"/>
              </a:rPr>
              <a:t>around</a:t>
            </a:r>
            <a:r>
              <a:rPr lang="de-DE" b="0" i="0" dirty="0">
                <a:solidFill>
                  <a:srgbClr val="333539"/>
                </a:solidFill>
                <a:effectLst/>
                <a:latin typeface="mr-eaves-xl-modern"/>
              </a:rPr>
              <a:t> the </a:t>
            </a:r>
            <a:r>
              <a:rPr lang="de-DE" b="0" i="0" dirty="0" err="1">
                <a:solidFill>
                  <a:srgbClr val="333539"/>
                </a:solidFill>
                <a:effectLst/>
                <a:latin typeface="mr-eaves-xl-modern"/>
              </a:rPr>
              <a:t>world</a:t>
            </a:r>
            <a:r>
              <a:rPr lang="de-DE" b="0" i="0" dirty="0">
                <a:solidFill>
                  <a:srgbClr val="333539"/>
                </a:solidFill>
                <a:effectLst/>
                <a:latin typeface="mr-eaves-xl-modern"/>
              </a:rPr>
              <a:t> to </a:t>
            </a:r>
            <a:r>
              <a:rPr lang="de-DE" b="0" i="0" dirty="0" err="1">
                <a:solidFill>
                  <a:srgbClr val="333539"/>
                </a:solidFill>
                <a:effectLst/>
                <a:latin typeface="mr-eaves-xl-modern"/>
              </a:rPr>
              <a:t>collect</a:t>
            </a:r>
            <a:r>
              <a:rPr lang="de-DE" b="0" i="0" dirty="0">
                <a:solidFill>
                  <a:srgbClr val="333539"/>
                </a:solidFill>
                <a:effectLst/>
                <a:latin typeface="mr-eaves-xl-modern"/>
              </a:rPr>
              <a:t> and </a:t>
            </a:r>
            <a:r>
              <a:rPr lang="de-DE" b="0" i="0" dirty="0" err="1">
                <a:solidFill>
                  <a:srgbClr val="333539"/>
                </a:solidFill>
                <a:effectLst/>
                <a:latin typeface="mr-eaves-xl-modern"/>
              </a:rPr>
              <a:t>develop</a:t>
            </a:r>
            <a:r>
              <a:rPr lang="de-DE" b="0" i="0" dirty="0">
                <a:solidFill>
                  <a:srgbClr val="333539"/>
                </a:solidFill>
                <a:effectLst/>
                <a:latin typeface="mr-eaves-xl-modern"/>
              </a:rPr>
              <a:t> </a:t>
            </a:r>
            <a:r>
              <a:rPr lang="de-DE" b="0" i="0" dirty="0" err="1">
                <a:solidFill>
                  <a:srgbClr val="333539"/>
                </a:solidFill>
                <a:effectLst/>
                <a:latin typeface="mr-eaves-xl-modern"/>
              </a:rPr>
              <a:t>educational</a:t>
            </a:r>
            <a:r>
              <a:rPr lang="de-DE" b="0" i="0" dirty="0">
                <a:solidFill>
                  <a:srgbClr val="333539"/>
                </a:solidFill>
                <a:effectLst/>
                <a:latin typeface="mr-eaves-xl-modern"/>
              </a:rPr>
              <a:t> </a:t>
            </a:r>
            <a:r>
              <a:rPr lang="de-DE" b="0" i="0" dirty="0" err="1">
                <a:solidFill>
                  <a:srgbClr val="333539"/>
                </a:solidFill>
                <a:effectLst/>
                <a:latin typeface="mr-eaves-xl-modern"/>
              </a:rPr>
              <a:t>content</a:t>
            </a:r>
            <a:r>
              <a:rPr lang="de-DE" b="0" i="0" dirty="0">
                <a:solidFill>
                  <a:srgbClr val="333539"/>
                </a:solidFill>
                <a:effectLst/>
                <a:latin typeface="mr-eaves-xl-modern"/>
              </a:rPr>
              <a:t> </a:t>
            </a:r>
            <a:r>
              <a:rPr lang="de-DE" b="0" i="0" dirty="0" err="1">
                <a:solidFill>
                  <a:srgbClr val="333539"/>
                </a:solidFill>
                <a:effectLst/>
                <a:latin typeface="mr-eaves-xl-modern"/>
              </a:rPr>
              <a:t>under</a:t>
            </a:r>
            <a:r>
              <a:rPr lang="de-DE" b="0" i="0" dirty="0">
                <a:solidFill>
                  <a:srgbClr val="333539"/>
                </a:solidFill>
                <a:effectLst/>
                <a:latin typeface="mr-eaves-xl-modern"/>
              </a:rPr>
              <a:t> a </a:t>
            </a:r>
            <a:r>
              <a:rPr lang="de-DE" b="0" i="0" dirty="0" err="1">
                <a:solidFill>
                  <a:srgbClr val="333539"/>
                </a:solidFill>
                <a:effectLst/>
                <a:latin typeface="mr-eaves-xl-modern"/>
              </a:rPr>
              <a:t>free</a:t>
            </a:r>
            <a:r>
              <a:rPr lang="de-DE" b="0" i="0" dirty="0">
                <a:solidFill>
                  <a:srgbClr val="333539"/>
                </a:solidFill>
                <a:effectLst/>
                <a:latin typeface="mr-eaves-xl-modern"/>
              </a:rPr>
              <a:t> </a:t>
            </a:r>
            <a:r>
              <a:rPr lang="de-DE" b="0" i="0" dirty="0" err="1">
                <a:solidFill>
                  <a:srgbClr val="333539"/>
                </a:solidFill>
                <a:effectLst/>
                <a:latin typeface="mr-eaves-xl-modern"/>
              </a:rPr>
              <a:t>license</a:t>
            </a:r>
            <a:r>
              <a:rPr lang="de-DE" b="0" i="0" dirty="0">
                <a:solidFill>
                  <a:srgbClr val="333539"/>
                </a:solidFill>
                <a:effectLst/>
                <a:latin typeface="mr-eaves-xl-modern"/>
              </a:rPr>
              <a:t> </a:t>
            </a:r>
            <a:r>
              <a:rPr lang="de-DE" b="0" i="0" dirty="0" err="1">
                <a:solidFill>
                  <a:srgbClr val="333539"/>
                </a:solidFill>
                <a:effectLst/>
                <a:latin typeface="mr-eaves-xl-modern"/>
              </a:rPr>
              <a:t>or</a:t>
            </a:r>
            <a:r>
              <a:rPr lang="de-DE" b="0" i="0" dirty="0">
                <a:solidFill>
                  <a:srgbClr val="333539"/>
                </a:solidFill>
                <a:effectLst/>
                <a:latin typeface="mr-eaves-xl-modern"/>
              </a:rPr>
              <a:t> in the </a:t>
            </a:r>
            <a:r>
              <a:rPr lang="de-DE" b="0" i="0" dirty="0" err="1">
                <a:solidFill>
                  <a:srgbClr val="333539"/>
                </a:solidFill>
                <a:effectLst/>
                <a:latin typeface="mr-eaves-xl-modern"/>
              </a:rPr>
              <a:t>public</a:t>
            </a:r>
            <a:r>
              <a:rPr lang="de-DE" b="0" i="0" dirty="0">
                <a:solidFill>
                  <a:srgbClr val="333539"/>
                </a:solidFill>
                <a:effectLst/>
                <a:latin typeface="mr-eaves-xl-modern"/>
              </a:rPr>
              <a:t> </a:t>
            </a:r>
            <a:r>
              <a:rPr lang="de-DE" b="0" i="0" dirty="0" err="1">
                <a:solidFill>
                  <a:srgbClr val="333539"/>
                </a:solidFill>
                <a:effectLst/>
                <a:latin typeface="mr-eaves-xl-modern"/>
              </a:rPr>
              <a:t>domain</a:t>
            </a:r>
            <a:r>
              <a:rPr lang="de-DE" b="0" i="0" dirty="0">
                <a:solidFill>
                  <a:srgbClr val="333539"/>
                </a:solidFill>
                <a:effectLst/>
                <a:latin typeface="mr-eaves-xl-modern"/>
              </a:rPr>
              <a:t>, and to </a:t>
            </a:r>
            <a:r>
              <a:rPr lang="de-DE" b="0" i="0" dirty="0" err="1">
                <a:solidFill>
                  <a:srgbClr val="333539"/>
                </a:solidFill>
                <a:effectLst/>
                <a:latin typeface="mr-eaves-xl-modern"/>
              </a:rPr>
              <a:t>disseminate</a:t>
            </a:r>
            <a:r>
              <a:rPr lang="de-DE" b="0" i="0" dirty="0">
                <a:solidFill>
                  <a:srgbClr val="333539"/>
                </a:solidFill>
                <a:effectLst/>
                <a:latin typeface="mr-eaves-xl-modern"/>
              </a:rPr>
              <a:t> </a:t>
            </a:r>
            <a:r>
              <a:rPr lang="de-DE" b="0" i="0" dirty="0" err="1">
                <a:solidFill>
                  <a:srgbClr val="333539"/>
                </a:solidFill>
                <a:effectLst/>
                <a:latin typeface="mr-eaves-xl-modern"/>
              </a:rPr>
              <a:t>it</a:t>
            </a:r>
            <a:r>
              <a:rPr lang="de-DE" b="0" i="0" dirty="0">
                <a:solidFill>
                  <a:srgbClr val="333539"/>
                </a:solidFill>
                <a:effectLst/>
                <a:latin typeface="mr-eaves-xl-modern"/>
              </a:rPr>
              <a:t> </a:t>
            </a:r>
            <a:r>
              <a:rPr lang="de-DE" b="0" i="0" dirty="0" err="1">
                <a:solidFill>
                  <a:srgbClr val="333539"/>
                </a:solidFill>
                <a:effectLst/>
                <a:latin typeface="mr-eaves-xl-modern"/>
              </a:rPr>
              <a:t>effectively</a:t>
            </a:r>
            <a:r>
              <a:rPr lang="de-DE" b="0" i="0" dirty="0">
                <a:solidFill>
                  <a:srgbClr val="333539"/>
                </a:solidFill>
                <a:effectLst/>
                <a:latin typeface="mr-eaves-xl-modern"/>
              </a:rPr>
              <a:t> and </a:t>
            </a:r>
            <a:r>
              <a:rPr lang="de-DE" b="0" i="0" dirty="0" err="1">
                <a:solidFill>
                  <a:srgbClr val="333539"/>
                </a:solidFill>
                <a:effectLst/>
                <a:latin typeface="mr-eaves-xl-modern"/>
              </a:rPr>
              <a:t>globally</a:t>
            </a:r>
            <a:r>
              <a:rPr lang="de-DE" b="0" i="0" dirty="0">
                <a:solidFill>
                  <a:srgbClr val="333539"/>
                </a:solidFill>
                <a:effectLst/>
                <a:latin typeface="mr-eaves-xl-modern"/>
              </a:rPr>
              <a:t>."</a:t>
            </a:r>
            <a:br>
              <a:rPr lang="de-DE" b="0" i="0" dirty="0">
                <a:solidFill>
                  <a:srgbClr val="333539"/>
                </a:solidFill>
                <a:effectLst/>
                <a:latin typeface="mr-eaves-xl-modern"/>
              </a:rPr>
            </a:br>
            <a:r>
              <a:rPr lang="de-DE" b="1" i="1" dirty="0">
                <a:solidFill>
                  <a:srgbClr val="333539"/>
                </a:solidFill>
                <a:effectLst/>
                <a:latin typeface="mr-eaves-xl-modern"/>
              </a:rPr>
              <a:t>"Die Mission der Wikimedia </a:t>
            </a:r>
            <a:r>
              <a:rPr lang="de-DE" b="1" i="1" dirty="0" err="1">
                <a:solidFill>
                  <a:srgbClr val="333539"/>
                </a:solidFill>
                <a:effectLst/>
                <a:latin typeface="mr-eaves-xl-modern"/>
              </a:rPr>
              <a:t>Foundation</a:t>
            </a:r>
            <a:r>
              <a:rPr lang="de-DE" b="1" i="1" dirty="0">
                <a:solidFill>
                  <a:srgbClr val="333539"/>
                </a:solidFill>
                <a:effectLst/>
                <a:latin typeface="mr-eaves-xl-modern"/>
              </a:rPr>
              <a:t> ist es, Menschen auf der ganzen Welt zu befähigen und zu motivieren, Bildungsinhalte unter einer freien Lizenz oder im öffentlichen Bereich zu sammeln, zu entwickeln und effektiv und weltweit zu verbreiten."</a:t>
            </a:r>
            <a:endParaRPr lang="de-DE" b="0" i="0" dirty="0">
              <a:solidFill>
                <a:srgbClr val="333539"/>
              </a:solidFill>
              <a:effectLst/>
              <a:latin typeface="mr-eaves-xl-modern"/>
            </a:endParaRPr>
          </a:p>
          <a:p>
            <a:pPr algn="l"/>
            <a:r>
              <a:rPr lang="de-DE" b="1" i="0" dirty="0">
                <a:solidFill>
                  <a:srgbClr val="333539"/>
                </a:solidFill>
                <a:effectLst/>
                <a:latin typeface="mr-eaves-xl-modern"/>
              </a:rPr>
              <a:t>IKEA:</a:t>
            </a:r>
            <a:br>
              <a:rPr lang="de-DE" b="1" i="0" dirty="0">
                <a:solidFill>
                  <a:srgbClr val="333539"/>
                </a:solidFill>
                <a:effectLst/>
                <a:latin typeface="mr-eaves-xl-modern"/>
              </a:rPr>
            </a:br>
            <a:r>
              <a:rPr lang="de-DE" b="0" i="0" dirty="0">
                <a:solidFill>
                  <a:srgbClr val="333539"/>
                </a:solidFill>
                <a:effectLst/>
                <a:latin typeface="mr-eaves-xl-modern"/>
              </a:rPr>
              <a:t>“</a:t>
            </a:r>
            <a:r>
              <a:rPr lang="de-DE" b="0" i="0" dirty="0" err="1">
                <a:solidFill>
                  <a:srgbClr val="333539"/>
                </a:solidFill>
                <a:effectLst/>
                <a:latin typeface="mr-eaves-xl-modern"/>
              </a:rPr>
              <a:t>Our</a:t>
            </a:r>
            <a:r>
              <a:rPr lang="de-DE" b="0" i="0" dirty="0">
                <a:solidFill>
                  <a:srgbClr val="333539"/>
                </a:solidFill>
                <a:effectLst/>
                <a:latin typeface="mr-eaves-xl-modern"/>
              </a:rPr>
              <a:t> </a:t>
            </a:r>
            <a:r>
              <a:rPr lang="de-DE" b="0" i="0" dirty="0" err="1">
                <a:solidFill>
                  <a:srgbClr val="333539"/>
                </a:solidFill>
                <a:effectLst/>
                <a:latin typeface="mr-eaves-xl-modern"/>
              </a:rPr>
              <a:t>business</a:t>
            </a:r>
            <a:r>
              <a:rPr lang="de-DE" b="0" i="0" dirty="0">
                <a:solidFill>
                  <a:srgbClr val="333539"/>
                </a:solidFill>
                <a:effectLst/>
                <a:latin typeface="mr-eaves-xl-modern"/>
              </a:rPr>
              <a:t> </a:t>
            </a:r>
            <a:r>
              <a:rPr lang="de-DE" b="0" i="0" dirty="0" err="1">
                <a:solidFill>
                  <a:srgbClr val="333539"/>
                </a:solidFill>
                <a:effectLst/>
                <a:latin typeface="mr-eaves-xl-modern"/>
              </a:rPr>
              <a:t>idea</a:t>
            </a:r>
            <a:r>
              <a:rPr lang="de-DE" b="0" i="0" dirty="0">
                <a:solidFill>
                  <a:srgbClr val="333539"/>
                </a:solidFill>
                <a:effectLst/>
                <a:latin typeface="mr-eaves-xl-modern"/>
              </a:rPr>
              <a:t> </a:t>
            </a:r>
            <a:r>
              <a:rPr lang="de-DE" b="0" i="0" dirty="0" err="1">
                <a:solidFill>
                  <a:srgbClr val="333539"/>
                </a:solidFill>
                <a:effectLst/>
                <a:latin typeface="mr-eaves-xl-modern"/>
              </a:rPr>
              <a:t>supports</a:t>
            </a:r>
            <a:r>
              <a:rPr lang="de-DE" b="0" i="0" dirty="0">
                <a:solidFill>
                  <a:srgbClr val="333539"/>
                </a:solidFill>
                <a:effectLst/>
                <a:latin typeface="mr-eaves-xl-modern"/>
              </a:rPr>
              <a:t> </a:t>
            </a:r>
            <a:r>
              <a:rPr lang="de-DE" b="0" i="0" dirty="0" err="1">
                <a:solidFill>
                  <a:srgbClr val="333539"/>
                </a:solidFill>
                <a:effectLst/>
                <a:latin typeface="mr-eaves-xl-modern"/>
              </a:rPr>
              <a:t>this</a:t>
            </a:r>
            <a:r>
              <a:rPr lang="de-DE" b="0" i="0" dirty="0">
                <a:solidFill>
                  <a:srgbClr val="333539"/>
                </a:solidFill>
                <a:effectLst/>
                <a:latin typeface="mr-eaves-xl-modern"/>
              </a:rPr>
              <a:t> </a:t>
            </a:r>
            <a:r>
              <a:rPr lang="de-DE" b="0" i="0" dirty="0" err="1">
                <a:solidFill>
                  <a:srgbClr val="333539"/>
                </a:solidFill>
                <a:effectLst/>
                <a:latin typeface="mr-eaves-xl-modern"/>
              </a:rPr>
              <a:t>vision</a:t>
            </a:r>
            <a:r>
              <a:rPr lang="de-DE" b="0" i="0" dirty="0">
                <a:solidFill>
                  <a:srgbClr val="333539"/>
                </a:solidFill>
                <a:effectLst/>
                <a:latin typeface="mr-eaves-xl-modern"/>
              </a:rPr>
              <a:t> </a:t>
            </a:r>
            <a:r>
              <a:rPr lang="de-DE" b="0" i="0" dirty="0" err="1">
                <a:solidFill>
                  <a:srgbClr val="333539"/>
                </a:solidFill>
                <a:effectLst/>
                <a:latin typeface="mr-eaves-xl-modern"/>
              </a:rPr>
              <a:t>by</a:t>
            </a:r>
            <a:r>
              <a:rPr lang="de-DE" b="0" i="0" dirty="0">
                <a:solidFill>
                  <a:srgbClr val="333539"/>
                </a:solidFill>
                <a:effectLst/>
                <a:latin typeface="mr-eaves-xl-modern"/>
              </a:rPr>
              <a:t> </a:t>
            </a:r>
            <a:r>
              <a:rPr lang="de-DE" b="0" i="0" dirty="0" err="1">
                <a:solidFill>
                  <a:srgbClr val="333539"/>
                </a:solidFill>
                <a:effectLst/>
                <a:latin typeface="mr-eaves-xl-modern"/>
              </a:rPr>
              <a:t>offering</a:t>
            </a:r>
            <a:r>
              <a:rPr lang="de-DE" b="0" i="0" dirty="0">
                <a:solidFill>
                  <a:srgbClr val="333539"/>
                </a:solidFill>
                <a:effectLst/>
                <a:latin typeface="mr-eaves-xl-modern"/>
              </a:rPr>
              <a:t> a </a:t>
            </a:r>
            <a:r>
              <a:rPr lang="de-DE" b="0" i="0" dirty="0" err="1">
                <a:solidFill>
                  <a:srgbClr val="333539"/>
                </a:solidFill>
                <a:effectLst/>
                <a:latin typeface="mr-eaves-xl-modern"/>
              </a:rPr>
              <a:t>wide</a:t>
            </a:r>
            <a:r>
              <a:rPr lang="de-DE" b="0" i="0" dirty="0">
                <a:solidFill>
                  <a:srgbClr val="333539"/>
                </a:solidFill>
                <a:effectLst/>
                <a:latin typeface="mr-eaves-xl-modern"/>
              </a:rPr>
              <a:t> </a:t>
            </a:r>
            <a:r>
              <a:rPr lang="de-DE" b="0" i="0" dirty="0" err="1">
                <a:solidFill>
                  <a:srgbClr val="333539"/>
                </a:solidFill>
                <a:effectLst/>
                <a:latin typeface="mr-eaves-xl-modern"/>
              </a:rPr>
              <a:t>range</a:t>
            </a:r>
            <a:r>
              <a:rPr lang="de-DE" b="0" i="0" dirty="0">
                <a:solidFill>
                  <a:srgbClr val="333539"/>
                </a:solidFill>
                <a:effectLst/>
                <a:latin typeface="mr-eaves-xl-modern"/>
              </a:rPr>
              <a:t> of well-</a:t>
            </a:r>
            <a:r>
              <a:rPr lang="de-DE" b="0" i="0" dirty="0" err="1">
                <a:solidFill>
                  <a:srgbClr val="333539"/>
                </a:solidFill>
                <a:effectLst/>
                <a:latin typeface="mr-eaves-xl-modern"/>
              </a:rPr>
              <a:t>designed</a:t>
            </a:r>
            <a:r>
              <a:rPr lang="de-DE" b="0" i="0" dirty="0">
                <a:solidFill>
                  <a:srgbClr val="333539"/>
                </a:solidFill>
                <a:effectLst/>
                <a:latin typeface="mr-eaves-xl-modern"/>
              </a:rPr>
              <a:t>, </a:t>
            </a:r>
            <a:r>
              <a:rPr lang="de-DE" b="0" i="0" dirty="0" err="1">
                <a:solidFill>
                  <a:srgbClr val="333539"/>
                </a:solidFill>
                <a:effectLst/>
                <a:latin typeface="mr-eaves-xl-modern"/>
              </a:rPr>
              <a:t>functional</a:t>
            </a:r>
            <a:r>
              <a:rPr lang="de-DE" b="0" i="0" dirty="0">
                <a:solidFill>
                  <a:srgbClr val="333539"/>
                </a:solidFill>
                <a:effectLst/>
                <a:latin typeface="mr-eaves-xl-modern"/>
              </a:rPr>
              <a:t> </a:t>
            </a:r>
            <a:r>
              <a:rPr lang="de-DE" b="0" i="0" dirty="0" err="1">
                <a:solidFill>
                  <a:srgbClr val="333539"/>
                </a:solidFill>
                <a:effectLst/>
                <a:latin typeface="mr-eaves-xl-modern"/>
              </a:rPr>
              <a:t>home</a:t>
            </a:r>
            <a:r>
              <a:rPr lang="de-DE" b="0" i="0" dirty="0">
                <a:solidFill>
                  <a:srgbClr val="333539"/>
                </a:solidFill>
                <a:effectLst/>
                <a:latin typeface="mr-eaves-xl-modern"/>
              </a:rPr>
              <a:t> </a:t>
            </a:r>
            <a:r>
              <a:rPr lang="de-DE" b="0" i="0" dirty="0" err="1">
                <a:solidFill>
                  <a:srgbClr val="333539"/>
                </a:solidFill>
                <a:effectLst/>
                <a:latin typeface="mr-eaves-xl-modern"/>
              </a:rPr>
              <a:t>furnishing</a:t>
            </a:r>
            <a:r>
              <a:rPr lang="de-DE" b="0" i="0" dirty="0">
                <a:solidFill>
                  <a:srgbClr val="333539"/>
                </a:solidFill>
                <a:effectLst/>
                <a:latin typeface="mr-eaves-xl-modern"/>
              </a:rPr>
              <a:t> </a:t>
            </a:r>
            <a:r>
              <a:rPr lang="de-DE" b="0" i="0" dirty="0" err="1">
                <a:solidFill>
                  <a:srgbClr val="333539"/>
                </a:solidFill>
                <a:effectLst/>
                <a:latin typeface="mr-eaves-xl-modern"/>
              </a:rPr>
              <a:t>products</a:t>
            </a:r>
            <a:r>
              <a:rPr lang="de-DE" b="0" i="0" dirty="0">
                <a:solidFill>
                  <a:srgbClr val="333539"/>
                </a:solidFill>
                <a:effectLst/>
                <a:latin typeface="mr-eaves-xl-modern"/>
              </a:rPr>
              <a:t> at </a:t>
            </a:r>
            <a:r>
              <a:rPr lang="de-DE" b="0" i="0" dirty="0" err="1">
                <a:solidFill>
                  <a:srgbClr val="333539"/>
                </a:solidFill>
                <a:effectLst/>
                <a:latin typeface="mr-eaves-xl-modern"/>
              </a:rPr>
              <a:t>prices</a:t>
            </a:r>
            <a:r>
              <a:rPr lang="de-DE" b="0" i="0" dirty="0">
                <a:solidFill>
                  <a:srgbClr val="333539"/>
                </a:solidFill>
                <a:effectLst/>
                <a:latin typeface="mr-eaves-xl-modern"/>
              </a:rPr>
              <a:t> so </a:t>
            </a:r>
            <a:r>
              <a:rPr lang="de-DE" b="0" i="0" dirty="0" err="1">
                <a:solidFill>
                  <a:srgbClr val="333539"/>
                </a:solidFill>
                <a:effectLst/>
                <a:latin typeface="mr-eaves-xl-modern"/>
              </a:rPr>
              <a:t>low</a:t>
            </a:r>
            <a:r>
              <a:rPr lang="de-DE" b="0" i="0" dirty="0">
                <a:solidFill>
                  <a:srgbClr val="333539"/>
                </a:solidFill>
                <a:effectLst/>
                <a:latin typeface="mr-eaves-xl-modern"/>
              </a:rPr>
              <a:t> </a:t>
            </a:r>
            <a:r>
              <a:rPr lang="de-DE" b="0" i="0" dirty="0" err="1">
                <a:solidFill>
                  <a:srgbClr val="333539"/>
                </a:solidFill>
                <a:effectLst/>
                <a:latin typeface="mr-eaves-xl-modern"/>
              </a:rPr>
              <a:t>that</a:t>
            </a:r>
            <a:r>
              <a:rPr lang="de-DE" b="0" i="0" dirty="0">
                <a:solidFill>
                  <a:srgbClr val="333539"/>
                </a:solidFill>
                <a:effectLst/>
                <a:latin typeface="mr-eaves-xl-modern"/>
              </a:rPr>
              <a:t> </a:t>
            </a:r>
            <a:r>
              <a:rPr lang="de-DE" b="0" i="0" dirty="0" err="1">
                <a:solidFill>
                  <a:srgbClr val="333539"/>
                </a:solidFill>
                <a:effectLst/>
                <a:latin typeface="mr-eaves-xl-modern"/>
              </a:rPr>
              <a:t>as</a:t>
            </a:r>
            <a:r>
              <a:rPr lang="de-DE" b="0" i="0" dirty="0">
                <a:solidFill>
                  <a:srgbClr val="333539"/>
                </a:solidFill>
                <a:effectLst/>
                <a:latin typeface="mr-eaves-xl-modern"/>
              </a:rPr>
              <a:t> </a:t>
            </a:r>
            <a:r>
              <a:rPr lang="de-DE" b="0" i="0" dirty="0" err="1">
                <a:solidFill>
                  <a:srgbClr val="333539"/>
                </a:solidFill>
                <a:effectLst/>
                <a:latin typeface="mr-eaves-xl-modern"/>
              </a:rPr>
              <a:t>many</a:t>
            </a:r>
            <a:r>
              <a:rPr lang="de-DE" b="0" i="0" dirty="0">
                <a:solidFill>
                  <a:srgbClr val="333539"/>
                </a:solidFill>
                <a:effectLst/>
                <a:latin typeface="mr-eaves-xl-modern"/>
              </a:rPr>
              <a:t> </a:t>
            </a:r>
            <a:r>
              <a:rPr lang="de-DE" b="0" i="0" dirty="0" err="1">
                <a:solidFill>
                  <a:srgbClr val="333539"/>
                </a:solidFill>
                <a:effectLst/>
                <a:latin typeface="mr-eaves-xl-modern"/>
              </a:rPr>
              <a:t>people</a:t>
            </a:r>
            <a:r>
              <a:rPr lang="de-DE" b="0" i="0" dirty="0">
                <a:solidFill>
                  <a:srgbClr val="333539"/>
                </a:solidFill>
                <a:effectLst/>
                <a:latin typeface="mr-eaves-xl-modern"/>
              </a:rPr>
              <a:t> </a:t>
            </a:r>
            <a:r>
              <a:rPr lang="de-DE" b="0" i="0" dirty="0" err="1">
                <a:solidFill>
                  <a:srgbClr val="333539"/>
                </a:solidFill>
                <a:effectLst/>
                <a:latin typeface="mr-eaves-xl-modern"/>
              </a:rPr>
              <a:t>as</a:t>
            </a:r>
            <a:r>
              <a:rPr lang="de-DE" b="0" i="0" dirty="0">
                <a:solidFill>
                  <a:srgbClr val="333539"/>
                </a:solidFill>
                <a:effectLst/>
                <a:latin typeface="mr-eaves-xl-modern"/>
              </a:rPr>
              <a:t> possible will </a:t>
            </a:r>
            <a:r>
              <a:rPr lang="de-DE" b="0" i="0" dirty="0" err="1">
                <a:solidFill>
                  <a:srgbClr val="333539"/>
                </a:solidFill>
                <a:effectLst/>
                <a:latin typeface="mr-eaves-xl-modern"/>
              </a:rPr>
              <a:t>be</a:t>
            </a:r>
            <a:r>
              <a:rPr lang="de-DE" b="0" i="0" dirty="0">
                <a:solidFill>
                  <a:srgbClr val="333539"/>
                </a:solidFill>
                <a:effectLst/>
                <a:latin typeface="mr-eaves-xl-modern"/>
              </a:rPr>
              <a:t> </a:t>
            </a:r>
            <a:r>
              <a:rPr lang="de-DE" b="0" i="0" dirty="0" err="1">
                <a:solidFill>
                  <a:srgbClr val="333539"/>
                </a:solidFill>
                <a:effectLst/>
                <a:latin typeface="mr-eaves-xl-modern"/>
              </a:rPr>
              <a:t>able</a:t>
            </a:r>
            <a:r>
              <a:rPr lang="de-DE" b="0" i="0" dirty="0">
                <a:solidFill>
                  <a:srgbClr val="333539"/>
                </a:solidFill>
                <a:effectLst/>
                <a:latin typeface="mr-eaves-xl-modern"/>
              </a:rPr>
              <a:t> to </a:t>
            </a:r>
            <a:r>
              <a:rPr lang="de-DE" b="0" i="0" dirty="0" err="1">
                <a:solidFill>
                  <a:srgbClr val="333539"/>
                </a:solidFill>
                <a:effectLst/>
                <a:latin typeface="mr-eaves-xl-modern"/>
              </a:rPr>
              <a:t>afford</a:t>
            </a:r>
            <a:r>
              <a:rPr lang="de-DE" b="0" i="0" dirty="0">
                <a:solidFill>
                  <a:srgbClr val="333539"/>
                </a:solidFill>
                <a:effectLst/>
                <a:latin typeface="mr-eaves-xl-modern"/>
              </a:rPr>
              <a:t> </a:t>
            </a:r>
            <a:r>
              <a:rPr lang="de-DE" b="0" i="0" dirty="0" err="1">
                <a:solidFill>
                  <a:srgbClr val="333539"/>
                </a:solidFill>
                <a:effectLst/>
                <a:latin typeface="mr-eaves-xl-modern"/>
              </a:rPr>
              <a:t>them</a:t>
            </a:r>
            <a:r>
              <a:rPr lang="de-DE" b="0" i="0" dirty="0">
                <a:solidFill>
                  <a:srgbClr val="333539"/>
                </a:solidFill>
                <a:effectLst/>
                <a:latin typeface="mr-eaves-xl-modern"/>
              </a:rPr>
              <a:t>”.</a:t>
            </a:r>
            <a:br>
              <a:rPr lang="de-DE" b="0" i="0" dirty="0">
                <a:solidFill>
                  <a:srgbClr val="333539"/>
                </a:solidFill>
                <a:effectLst/>
                <a:latin typeface="mr-eaves-xl-modern"/>
              </a:rPr>
            </a:br>
            <a:r>
              <a:rPr lang="de-DE" b="1" i="1" dirty="0">
                <a:solidFill>
                  <a:srgbClr val="333539"/>
                </a:solidFill>
                <a:effectLst/>
                <a:latin typeface="mr-eaves-xl-modern"/>
              </a:rPr>
              <a:t>„Unsere Geschäftsidee unterstützt diese Vision, indem wir eine breite Palette an gut gestalteten, funktionalen Einrichtungsgegenständen zu Preisen anbieten, die so niedrig sind, dass sich möglichst viele Menschen diese leisten können.“</a:t>
            </a:r>
            <a:endParaRPr lang="de-DE" b="0" i="0" dirty="0">
              <a:solidFill>
                <a:srgbClr val="333539"/>
              </a:solidFill>
              <a:effectLst/>
              <a:latin typeface="mr-eaves-xl-modern"/>
            </a:endParaRPr>
          </a:p>
          <a:p>
            <a:pPr marL="139700" indent="0">
              <a:buNone/>
            </a:pPr>
            <a:endParaRPr lang="de-DE" b="0" i="0" dirty="0">
              <a:solidFill>
                <a:srgbClr val="333539"/>
              </a:solidFill>
              <a:effectLst/>
              <a:latin typeface="mr-eaves-xl-modern"/>
            </a:endParaRPr>
          </a:p>
          <a:p>
            <a:pPr marL="139700" indent="0">
              <a:buNone/>
            </a:pPr>
            <a:endParaRPr lang="de-DE" dirty="0"/>
          </a:p>
        </p:txBody>
      </p:sp>
    </p:spTree>
    <p:extLst>
      <p:ext uri="{BB962C8B-B14F-4D97-AF65-F5344CB8AC3E}">
        <p14:creationId xmlns:p14="http://schemas.microsoft.com/office/powerpoint/2010/main" val="9709106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0" i="0">
                <a:solidFill>
                  <a:srgbClr val="333539"/>
                </a:solidFill>
                <a:effectLst/>
                <a:latin typeface="mr-eaves-xl-modern"/>
              </a:rPr>
              <a:t>Wir wollen _________________ erreichen, damit unsere </a:t>
            </a:r>
            <a:r>
              <a:rPr lang="de-DE" b="0" i="0" err="1">
                <a:solidFill>
                  <a:srgbClr val="333539"/>
                </a:solidFill>
                <a:effectLst/>
                <a:latin typeface="mr-eaves-xl-modern"/>
              </a:rPr>
              <a:t>Kund:innen</a:t>
            </a:r>
            <a:r>
              <a:rPr lang="de-DE" b="0" i="0">
                <a:solidFill>
                  <a:srgbClr val="333539"/>
                </a:solidFill>
                <a:effectLst/>
                <a:latin typeface="mr-eaves-xl-modern"/>
              </a:rPr>
              <a:t>/Welt (für wen?) _________________.</a:t>
            </a:r>
          </a:p>
          <a:p>
            <a:pPr algn="l"/>
            <a:r>
              <a:rPr lang="de-DE" b="0" i="0">
                <a:solidFill>
                  <a:srgbClr val="333539"/>
                </a:solidFill>
                <a:effectLst/>
                <a:latin typeface="mr-eaves-xl-modern"/>
              </a:rPr>
              <a:t>Wir erreichen unsere Vision tagtäglich indem wir (wie?) ____________________________________________________________________________</a:t>
            </a:r>
          </a:p>
        </p:txBody>
      </p:sp>
    </p:spTree>
    <p:extLst>
      <p:ext uri="{BB962C8B-B14F-4D97-AF65-F5344CB8AC3E}">
        <p14:creationId xmlns:p14="http://schemas.microsoft.com/office/powerpoint/2010/main" val="28428093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530358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a:p>
            <a:endParaRPr lang="de-DE"/>
          </a:p>
        </p:txBody>
      </p:sp>
    </p:spTree>
    <p:extLst>
      <p:ext uri="{BB962C8B-B14F-4D97-AF65-F5344CB8AC3E}">
        <p14:creationId xmlns:p14="http://schemas.microsoft.com/office/powerpoint/2010/main" val="638103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25797677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42946418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buFont typeface="Arial" panose="020B0604020202020204" pitchFamily="34" charset="0"/>
              <a:buChar char="•"/>
            </a:pPr>
            <a:r>
              <a:rPr lang="de-DE" b="0" i="0">
                <a:solidFill>
                  <a:srgbClr val="777777"/>
                </a:solidFill>
                <a:effectLst/>
                <a:latin typeface="-apple-system"/>
              </a:rPr>
              <a:t>Identifizierung aller Rahmenbedingungen und Einflussfaktoren</a:t>
            </a:r>
          </a:p>
          <a:p>
            <a:pPr algn="l">
              <a:buFont typeface="Arial" panose="020B0604020202020204" pitchFamily="34" charset="0"/>
              <a:buChar char="•"/>
            </a:pPr>
            <a:r>
              <a:rPr lang="de-DE" b="0" i="0">
                <a:solidFill>
                  <a:srgbClr val="777777"/>
                </a:solidFill>
                <a:effectLst/>
                <a:latin typeface="-apple-system"/>
              </a:rPr>
              <a:t>Präventive Erkennung von Projektrisiken</a:t>
            </a:r>
          </a:p>
          <a:p>
            <a:pPr algn="l">
              <a:buFont typeface="Arial" panose="020B0604020202020204" pitchFamily="34" charset="0"/>
              <a:buChar char="•"/>
            </a:pPr>
            <a:r>
              <a:rPr lang="de-DE" b="0" i="0">
                <a:solidFill>
                  <a:srgbClr val="777777"/>
                </a:solidFill>
                <a:effectLst/>
                <a:latin typeface="-apple-system"/>
              </a:rPr>
              <a:t>Entwicklung von Handlungsmöglichkeiten zur Beeinflussung des Projektumfelds</a:t>
            </a:r>
          </a:p>
          <a:p>
            <a:pPr algn="l">
              <a:buFont typeface="Arial" panose="020B0604020202020204" pitchFamily="34" charset="0"/>
              <a:buChar char="•"/>
            </a:pPr>
            <a:r>
              <a:rPr lang="de-DE" b="0" i="0">
                <a:solidFill>
                  <a:srgbClr val="777777"/>
                </a:solidFill>
                <a:effectLst/>
                <a:latin typeface="-apple-system"/>
              </a:rPr>
              <a:t>Richtlinie für die Projektplanung</a:t>
            </a:r>
          </a:p>
          <a:p>
            <a:pPr algn="l">
              <a:buFont typeface="Arial" panose="020B0604020202020204" pitchFamily="34" charset="0"/>
              <a:buChar char="•"/>
            </a:pPr>
            <a:r>
              <a:rPr lang="de-DE" b="0" i="0">
                <a:solidFill>
                  <a:srgbClr val="777777"/>
                </a:solidFill>
                <a:effectLst/>
                <a:latin typeface="-apple-system"/>
              </a:rPr>
              <a:t>Identifizierung aller Stakeholder</a:t>
            </a:r>
          </a:p>
          <a:p>
            <a:pPr algn="l">
              <a:buFont typeface="Arial" panose="020B0604020202020204" pitchFamily="34" charset="0"/>
              <a:buChar char="•"/>
            </a:pPr>
            <a:r>
              <a:rPr lang="de-DE" b="0" i="0">
                <a:solidFill>
                  <a:srgbClr val="777777"/>
                </a:solidFill>
                <a:effectLst/>
                <a:latin typeface="-apple-system"/>
              </a:rPr>
              <a:t>Durchführung einer Projektumfeldanalyse</a:t>
            </a:r>
          </a:p>
          <a:p>
            <a:pPr algn="l">
              <a:buFont typeface="Arial" panose="020B0604020202020204" pitchFamily="34" charset="0"/>
              <a:buChar char="•"/>
            </a:pPr>
            <a:r>
              <a:rPr lang="de-DE" b="0" i="0">
                <a:solidFill>
                  <a:srgbClr val="777777"/>
                </a:solidFill>
                <a:effectLst/>
                <a:latin typeface="-apple-system"/>
              </a:rPr>
              <a:t>Identifikation des Projektumfeldes</a:t>
            </a:r>
          </a:p>
          <a:p>
            <a:pPr algn="l">
              <a:buFont typeface="Arial" panose="020B0604020202020204" pitchFamily="34" charset="0"/>
              <a:buChar char="•"/>
            </a:pPr>
            <a:endParaRPr lang="de-DE" b="0" i="0">
              <a:solidFill>
                <a:srgbClr val="777777"/>
              </a:solidFill>
              <a:effectLst/>
              <a:latin typeface="-apple-system"/>
            </a:endParaRPr>
          </a:p>
          <a:p>
            <a:pPr algn="l"/>
            <a:r>
              <a:rPr lang="de-DE" b="1" i="0">
                <a:solidFill>
                  <a:srgbClr val="303133"/>
                </a:solidFill>
                <a:effectLst/>
                <a:latin typeface="-apple-system"/>
              </a:rPr>
              <a:t>Soziales Umfeld</a:t>
            </a:r>
          </a:p>
          <a:p>
            <a:pPr algn="l">
              <a:buFont typeface="Arial" panose="020B0604020202020204" pitchFamily="34" charset="0"/>
              <a:buChar char="•"/>
            </a:pPr>
            <a:r>
              <a:rPr lang="de-DE" b="0" i="0">
                <a:solidFill>
                  <a:srgbClr val="777777"/>
                </a:solidFill>
                <a:effectLst/>
                <a:latin typeface="-apple-system"/>
              </a:rPr>
              <a:t>Projektinterne und projektexterne Stakeholder sowie deren Erwartungen und Ängste</a:t>
            </a:r>
          </a:p>
          <a:p>
            <a:pPr algn="l">
              <a:buFont typeface="Arial" panose="020B0604020202020204" pitchFamily="34" charset="0"/>
              <a:buChar char="•"/>
            </a:pPr>
            <a:endParaRPr lang="de-DE" b="0" i="0">
              <a:solidFill>
                <a:srgbClr val="777777"/>
              </a:solidFill>
              <a:effectLst/>
              <a:latin typeface="-apple-system"/>
            </a:endParaRPr>
          </a:p>
          <a:p>
            <a:pPr algn="l"/>
            <a:r>
              <a:rPr lang="de-DE" b="1" i="0">
                <a:solidFill>
                  <a:srgbClr val="303133"/>
                </a:solidFill>
                <a:effectLst/>
                <a:latin typeface="-apple-system"/>
              </a:rPr>
              <a:t>Zeitliches Umfeld</a:t>
            </a:r>
          </a:p>
          <a:p>
            <a:pPr algn="l">
              <a:buFont typeface="Arial" panose="020B0604020202020204" pitchFamily="34" charset="0"/>
              <a:buChar char="•"/>
            </a:pPr>
            <a:r>
              <a:rPr lang="de-DE" b="0" i="0">
                <a:solidFill>
                  <a:srgbClr val="777777"/>
                </a:solidFill>
                <a:effectLst/>
                <a:latin typeface="-apple-system"/>
              </a:rPr>
              <a:t>Alle Tätigkeiten, die vor Beginn und nach Abschluss des Projektes anfallen, insbesondere Vorfälle und Gegebenheiten, die sich auf das Projekt auswirken können.</a:t>
            </a:r>
          </a:p>
          <a:p>
            <a:pPr algn="l">
              <a:buFont typeface="Arial" panose="020B0604020202020204" pitchFamily="34" charset="0"/>
              <a:buChar char="•"/>
            </a:pPr>
            <a:endParaRPr lang="de-DE" b="0" i="0">
              <a:solidFill>
                <a:srgbClr val="777777"/>
              </a:solidFill>
              <a:effectLst/>
              <a:latin typeface="-apple-system"/>
            </a:endParaRPr>
          </a:p>
          <a:p>
            <a:pPr algn="l"/>
            <a:r>
              <a:rPr lang="de-DE" b="1" i="0">
                <a:solidFill>
                  <a:srgbClr val="303133"/>
                </a:solidFill>
                <a:effectLst/>
                <a:latin typeface="-apple-system"/>
              </a:rPr>
              <a:t>Sachliches Umfeld</a:t>
            </a:r>
          </a:p>
          <a:p>
            <a:pPr algn="l">
              <a:buFont typeface="Arial" panose="020B0604020202020204" pitchFamily="34" charset="0"/>
              <a:buChar char="•"/>
            </a:pPr>
            <a:r>
              <a:rPr lang="de-DE" b="0" i="0">
                <a:solidFill>
                  <a:srgbClr val="777777"/>
                </a:solidFill>
                <a:effectLst/>
                <a:latin typeface="-apple-system"/>
              </a:rPr>
              <a:t>Zusammenhang des Projekts mit der Unternehmensstrategie und in Bezug auf andere Projekte</a:t>
            </a:r>
          </a:p>
          <a:p>
            <a:pPr algn="l">
              <a:buFont typeface="Arial" panose="020B0604020202020204" pitchFamily="34" charset="0"/>
              <a:buChar char="•"/>
            </a:pPr>
            <a:endParaRPr lang="de-DE" b="0" i="0">
              <a:solidFill>
                <a:srgbClr val="777777"/>
              </a:solidFill>
              <a:effectLst/>
              <a:latin typeface="-apple-system"/>
            </a:endParaRPr>
          </a:p>
          <a:p>
            <a:pPr marL="139700" indent="0" algn="l">
              <a:buFont typeface="Arial" panose="020B0604020202020204" pitchFamily="34" charset="0"/>
              <a:buNone/>
            </a:pPr>
            <a:endParaRPr lang="de-DE" b="0" i="0">
              <a:solidFill>
                <a:srgbClr val="777777"/>
              </a:solidFill>
              <a:effectLst/>
              <a:latin typeface="-apple-system"/>
            </a:endParaRPr>
          </a:p>
          <a:p>
            <a:pPr marL="139700" indent="0" algn="l">
              <a:buFont typeface="Arial" panose="020B0604020202020204" pitchFamily="34" charset="0"/>
              <a:buNone/>
            </a:pPr>
            <a:endParaRPr lang="de-DE" b="0" i="0">
              <a:solidFill>
                <a:srgbClr val="777777"/>
              </a:solidFill>
              <a:effectLst/>
              <a:latin typeface="-apple-system"/>
            </a:endParaRPr>
          </a:p>
          <a:p>
            <a:pPr marL="139700" indent="0">
              <a:buNone/>
            </a:pPr>
            <a:endParaRPr lang="de-DE"/>
          </a:p>
        </p:txBody>
      </p:sp>
    </p:spTree>
    <p:extLst>
      <p:ext uri="{BB962C8B-B14F-4D97-AF65-F5344CB8AC3E}">
        <p14:creationId xmlns:p14="http://schemas.microsoft.com/office/powerpoint/2010/main" val="13566447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5f391192_029:notes"/>
          <p:cNvSpPr>
            <a:spLocks noGrp="1" noRot="1" noChangeAspect="1"/>
          </p:cNvSpPr>
          <p:nvPr>
            <p:ph type="sldImg" idx="2"/>
          </p:nvPr>
        </p:nvSpPr>
        <p:spPr>
          <a:xfrm>
            <a:off x="139700"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5f391192_029:notes"/>
          <p:cNvSpPr txBox="1">
            <a:spLocks noGrp="1"/>
          </p:cNvSpPr>
          <p:nvPr>
            <p:ph type="body" idx="1"/>
          </p:nvPr>
        </p:nvSpPr>
        <p:spPr>
          <a:xfrm>
            <a:off x="709930" y="4861441"/>
            <a:ext cx="5679440" cy="4605576"/>
          </a:xfrm>
          <a:prstGeom prst="rect">
            <a:avLst/>
          </a:prstGeom>
        </p:spPr>
        <p:txBody>
          <a:bodyPr spcFirstLastPara="1" wrap="square" lIns="99032" tIns="99032" rIns="99032" bIns="99032" anchor="t" anchorCtr="0">
            <a:noAutofit/>
          </a:bodyPr>
          <a:lstStyle/>
          <a:p>
            <a:pPr marL="0" indent="0">
              <a:buNone/>
            </a:pPr>
            <a:endParaRPr/>
          </a:p>
        </p:txBody>
      </p:sp>
    </p:spTree>
    <p:extLst>
      <p:ext uri="{BB962C8B-B14F-4D97-AF65-F5344CB8AC3E}">
        <p14:creationId xmlns:p14="http://schemas.microsoft.com/office/powerpoint/2010/main" val="854763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b="0" i="0" kern="1200">
                <a:solidFill>
                  <a:schemeClr val="tx1"/>
                </a:solidFill>
                <a:effectLst/>
                <a:latin typeface="+mn-lt"/>
                <a:ea typeface="+mn-ea"/>
                <a:cs typeface="+mn-cs"/>
              </a:rPr>
              <a:t>als Ausgangspunkt zur Schaffung eines gemeinsamen Projektverständnis und um einen gemeinsamen Startpunkt zu beschreiben, ist der Project Canvas eine hervorragende Methode.</a:t>
            </a:r>
            <a:endParaRPr lang="de-DE" baseline="0"/>
          </a:p>
          <a:p>
            <a:r>
              <a:rPr lang="de-DE" sz="1100" b="0" i="0" kern="1200">
                <a:solidFill>
                  <a:schemeClr val="tx1"/>
                </a:solidFill>
                <a:effectLst/>
                <a:latin typeface="+mn-lt"/>
                <a:ea typeface="+mn-ea"/>
                <a:cs typeface="+mn-cs"/>
              </a:rPr>
              <a:t>Gerade dadurch, dass er eine strukturierte, direkte (mündliche) Kommunikation (von Angesicht zu Angesicht) fördert, stärkt die Arbeit mit dem Project Canvas das Teamgefühl und ermöglicht den professionellen Austausch von Sichtweisen und Fakten. Diese Kombination ist gerade zu Beginn eines Projektes extrem hilfreich!</a:t>
            </a:r>
            <a:endParaRPr lang="de-DE"/>
          </a:p>
          <a:p>
            <a:endParaRPr lang="de-DE"/>
          </a:p>
        </p:txBody>
      </p:sp>
    </p:spTree>
    <p:extLst>
      <p:ext uri="{BB962C8B-B14F-4D97-AF65-F5344CB8AC3E}">
        <p14:creationId xmlns:p14="http://schemas.microsoft.com/office/powerpoint/2010/main" val="21864122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5f391192_029:notes"/>
          <p:cNvSpPr>
            <a:spLocks noGrp="1" noRot="1" noChangeAspect="1"/>
          </p:cNvSpPr>
          <p:nvPr>
            <p:ph type="sldImg" idx="2"/>
          </p:nvPr>
        </p:nvSpPr>
        <p:spPr>
          <a:xfrm>
            <a:off x="139700"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5f391192_029:notes"/>
          <p:cNvSpPr txBox="1">
            <a:spLocks noGrp="1"/>
          </p:cNvSpPr>
          <p:nvPr>
            <p:ph type="body" idx="1"/>
          </p:nvPr>
        </p:nvSpPr>
        <p:spPr>
          <a:xfrm>
            <a:off x="709930" y="4861441"/>
            <a:ext cx="5679440" cy="4605576"/>
          </a:xfrm>
          <a:prstGeom prst="rect">
            <a:avLst/>
          </a:prstGeom>
        </p:spPr>
        <p:txBody>
          <a:bodyPr spcFirstLastPara="1" wrap="square" lIns="99032" tIns="99032" rIns="99032" bIns="99032" anchor="t" anchorCtr="0">
            <a:noAutofit/>
          </a:bodyPr>
          <a:lstStyle/>
          <a:p>
            <a:pPr marL="0" indent="0">
              <a:buNone/>
            </a:pPr>
            <a:endParaRPr/>
          </a:p>
        </p:txBody>
      </p:sp>
    </p:spTree>
    <p:extLst>
      <p:ext uri="{BB962C8B-B14F-4D97-AF65-F5344CB8AC3E}">
        <p14:creationId xmlns:p14="http://schemas.microsoft.com/office/powerpoint/2010/main" val="31430500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Pitch</a:t>
            </a:r>
          </a:p>
        </p:txBody>
      </p:sp>
    </p:spTree>
    <p:extLst>
      <p:ext uri="{BB962C8B-B14F-4D97-AF65-F5344CB8AC3E}">
        <p14:creationId xmlns:p14="http://schemas.microsoft.com/office/powerpoint/2010/main" val="39568856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5f391192_029:notes"/>
          <p:cNvSpPr>
            <a:spLocks noGrp="1" noRot="1" noChangeAspect="1"/>
          </p:cNvSpPr>
          <p:nvPr>
            <p:ph type="sldImg" idx="2"/>
          </p:nvPr>
        </p:nvSpPr>
        <p:spPr>
          <a:xfrm>
            <a:off x="139700"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5f391192_029:notes"/>
          <p:cNvSpPr txBox="1">
            <a:spLocks noGrp="1"/>
          </p:cNvSpPr>
          <p:nvPr>
            <p:ph type="body" idx="1"/>
          </p:nvPr>
        </p:nvSpPr>
        <p:spPr>
          <a:xfrm>
            <a:off x="709930" y="4861441"/>
            <a:ext cx="5679440" cy="4605576"/>
          </a:xfrm>
          <a:prstGeom prst="rect">
            <a:avLst/>
          </a:prstGeom>
        </p:spPr>
        <p:txBody>
          <a:bodyPr spcFirstLastPara="1" wrap="square" lIns="99032" tIns="99032" rIns="99032" bIns="99032" anchor="t" anchorCtr="0">
            <a:noAutofit/>
          </a:bodyPr>
          <a:lstStyle/>
          <a:p>
            <a:pPr marL="0" indent="0">
              <a:buNone/>
            </a:pPr>
            <a:endParaRPr/>
          </a:p>
        </p:txBody>
      </p:sp>
    </p:spTree>
    <p:extLst>
      <p:ext uri="{BB962C8B-B14F-4D97-AF65-F5344CB8AC3E}">
        <p14:creationId xmlns:p14="http://schemas.microsoft.com/office/powerpoint/2010/main" val="4929846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5f391192_029:notes"/>
          <p:cNvSpPr>
            <a:spLocks noGrp="1" noRot="1" noChangeAspect="1"/>
          </p:cNvSpPr>
          <p:nvPr>
            <p:ph type="sldImg" idx="2"/>
          </p:nvPr>
        </p:nvSpPr>
        <p:spPr>
          <a:xfrm>
            <a:off x="139700"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5f391192_029:notes"/>
          <p:cNvSpPr txBox="1">
            <a:spLocks noGrp="1"/>
          </p:cNvSpPr>
          <p:nvPr>
            <p:ph type="body" idx="1"/>
          </p:nvPr>
        </p:nvSpPr>
        <p:spPr>
          <a:xfrm>
            <a:off x="709930" y="4861441"/>
            <a:ext cx="5679440" cy="4605576"/>
          </a:xfrm>
          <a:prstGeom prst="rect">
            <a:avLst/>
          </a:prstGeom>
        </p:spPr>
        <p:txBody>
          <a:bodyPr spcFirstLastPara="1" wrap="square" lIns="99032" tIns="99032" rIns="99032" bIns="99032" anchor="t" anchorCtr="0">
            <a:noAutofit/>
          </a:bodyPr>
          <a:lstStyle/>
          <a:p>
            <a:pPr marL="0" indent="0">
              <a:buNone/>
            </a:pPr>
            <a:endParaRPr/>
          </a:p>
        </p:txBody>
      </p:sp>
    </p:spTree>
    <p:extLst>
      <p:ext uri="{BB962C8B-B14F-4D97-AF65-F5344CB8AC3E}">
        <p14:creationId xmlns:p14="http://schemas.microsoft.com/office/powerpoint/2010/main" val="34204596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5f391192_029:notes"/>
          <p:cNvSpPr>
            <a:spLocks noGrp="1" noRot="1" noChangeAspect="1"/>
          </p:cNvSpPr>
          <p:nvPr>
            <p:ph type="sldImg" idx="2"/>
          </p:nvPr>
        </p:nvSpPr>
        <p:spPr>
          <a:xfrm>
            <a:off x="139700"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5f391192_029:notes"/>
          <p:cNvSpPr txBox="1">
            <a:spLocks noGrp="1"/>
          </p:cNvSpPr>
          <p:nvPr>
            <p:ph type="body" idx="1"/>
          </p:nvPr>
        </p:nvSpPr>
        <p:spPr>
          <a:xfrm>
            <a:off x="709930" y="4861441"/>
            <a:ext cx="5679440" cy="4605576"/>
          </a:xfrm>
          <a:prstGeom prst="rect">
            <a:avLst/>
          </a:prstGeom>
        </p:spPr>
        <p:txBody>
          <a:bodyPr spcFirstLastPara="1" wrap="square" lIns="99032" tIns="99032" rIns="99032" bIns="99032" anchor="t" anchorCtr="0">
            <a:noAutofit/>
          </a:bodyPr>
          <a:lstStyle/>
          <a:p>
            <a:pPr marL="0" indent="0">
              <a:buNone/>
            </a:pPr>
            <a:endParaRPr/>
          </a:p>
        </p:txBody>
      </p:sp>
    </p:spTree>
    <p:extLst>
      <p:ext uri="{BB962C8B-B14F-4D97-AF65-F5344CB8AC3E}">
        <p14:creationId xmlns:p14="http://schemas.microsoft.com/office/powerpoint/2010/main" val="19204789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35ed75ccf_022:notes"/>
          <p:cNvSpPr>
            <a:spLocks noGrp="1" noRot="1" noChangeAspect="1"/>
          </p:cNvSpPr>
          <p:nvPr>
            <p:ph type="sldImg" idx="2"/>
          </p:nvPr>
        </p:nvSpPr>
        <p:spPr>
          <a:xfrm>
            <a:off x="139700"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4" name="Google Shape;384;g35ed75ccf_022:notes"/>
          <p:cNvSpPr txBox="1">
            <a:spLocks noGrp="1"/>
          </p:cNvSpPr>
          <p:nvPr>
            <p:ph type="body" idx="1"/>
          </p:nvPr>
        </p:nvSpPr>
        <p:spPr>
          <a:xfrm>
            <a:off x="709930" y="4861441"/>
            <a:ext cx="5679440" cy="4605576"/>
          </a:xfrm>
          <a:prstGeom prst="rect">
            <a:avLst/>
          </a:prstGeom>
        </p:spPr>
        <p:txBody>
          <a:bodyPr spcFirstLastPara="1" wrap="square" lIns="99032" tIns="99032" rIns="99032" bIns="99032" anchor="t" anchorCtr="0">
            <a:noAutofit/>
          </a:bodyPr>
          <a:lstStyle/>
          <a:p>
            <a:pPr marL="0" indent="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35ed75ccf_0134:notes"/>
          <p:cNvSpPr>
            <a:spLocks noGrp="1" noRot="1" noChangeAspect="1"/>
          </p:cNvSpPr>
          <p:nvPr>
            <p:ph type="sldImg" idx="2"/>
          </p:nvPr>
        </p:nvSpPr>
        <p:spPr>
          <a:xfrm>
            <a:off x="139700"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35ed75ccf_0134:notes"/>
          <p:cNvSpPr txBox="1">
            <a:spLocks noGrp="1"/>
          </p:cNvSpPr>
          <p:nvPr>
            <p:ph type="body" idx="1"/>
          </p:nvPr>
        </p:nvSpPr>
        <p:spPr>
          <a:xfrm>
            <a:off x="709930" y="4861441"/>
            <a:ext cx="5679440" cy="4605576"/>
          </a:xfrm>
          <a:prstGeom prst="rect">
            <a:avLst/>
          </a:prstGeom>
        </p:spPr>
        <p:txBody>
          <a:bodyPr spcFirstLastPara="1" wrap="square" lIns="99032" tIns="99032" rIns="99032" bIns="99032" anchor="t" anchorCtr="0">
            <a:noAutofit/>
          </a:bodyPr>
          <a:lstStyle/>
          <a:p>
            <a:pPr marL="0" indent="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700185" y="1991850"/>
            <a:ext cx="5807400" cy="1159800"/>
          </a:xfrm>
          <a:prstGeom prst="rect">
            <a:avLst/>
          </a:prstGeom>
        </p:spPr>
        <p:txBody>
          <a:bodyPr spcFirstLastPara="1" wrap="square" lIns="91425" tIns="91425" rIns="91425" bIns="91425" anchor="ctr" anchorCtr="0">
            <a:noAutofit/>
          </a:bodyPr>
          <a:lstStyle>
            <a:lvl1pPr lvl="0">
              <a:spcBef>
                <a:spcPts val="0"/>
              </a:spcBef>
              <a:spcAft>
                <a:spcPts val="0"/>
              </a:spcAft>
              <a:buSzPts val="5800"/>
              <a:buNone/>
              <a:defRPr sz="5800" b="1">
                <a:solidFill>
                  <a:srgbClr val="974B97"/>
                </a:solidFill>
              </a:defRPr>
            </a:lvl1pPr>
            <a:lvl2pPr lvl="1">
              <a:spcBef>
                <a:spcPts val="0"/>
              </a:spcBef>
              <a:spcAft>
                <a:spcPts val="0"/>
              </a:spcAft>
              <a:buSzPts val="5800"/>
              <a:buNone/>
              <a:defRPr sz="5800" b="1"/>
            </a:lvl2pPr>
            <a:lvl3pPr lvl="2">
              <a:spcBef>
                <a:spcPts val="0"/>
              </a:spcBef>
              <a:spcAft>
                <a:spcPts val="0"/>
              </a:spcAft>
              <a:buSzPts val="5800"/>
              <a:buNone/>
              <a:defRPr sz="5800" b="1"/>
            </a:lvl3pPr>
            <a:lvl4pPr lvl="3">
              <a:spcBef>
                <a:spcPts val="0"/>
              </a:spcBef>
              <a:spcAft>
                <a:spcPts val="0"/>
              </a:spcAft>
              <a:buSzPts val="5800"/>
              <a:buNone/>
              <a:defRPr sz="5800" b="1"/>
            </a:lvl4pPr>
            <a:lvl5pPr lvl="4">
              <a:spcBef>
                <a:spcPts val="0"/>
              </a:spcBef>
              <a:spcAft>
                <a:spcPts val="0"/>
              </a:spcAft>
              <a:buSzPts val="5800"/>
              <a:buNone/>
              <a:defRPr sz="5800" b="1"/>
            </a:lvl5pPr>
            <a:lvl6pPr lvl="5">
              <a:spcBef>
                <a:spcPts val="0"/>
              </a:spcBef>
              <a:spcAft>
                <a:spcPts val="0"/>
              </a:spcAft>
              <a:buSzPts val="5800"/>
              <a:buNone/>
              <a:defRPr sz="5800" b="1"/>
            </a:lvl6pPr>
            <a:lvl7pPr lvl="6">
              <a:spcBef>
                <a:spcPts val="0"/>
              </a:spcBef>
              <a:spcAft>
                <a:spcPts val="0"/>
              </a:spcAft>
              <a:buSzPts val="5800"/>
              <a:buNone/>
              <a:defRPr sz="5800" b="1"/>
            </a:lvl7pPr>
            <a:lvl8pPr lvl="7">
              <a:spcBef>
                <a:spcPts val="0"/>
              </a:spcBef>
              <a:spcAft>
                <a:spcPts val="0"/>
              </a:spcAft>
              <a:buSzPts val="5800"/>
              <a:buNone/>
              <a:defRPr sz="5800" b="1"/>
            </a:lvl8pPr>
            <a:lvl9pPr lvl="8">
              <a:spcBef>
                <a:spcPts val="0"/>
              </a:spcBef>
              <a:spcAft>
                <a:spcPts val="0"/>
              </a:spcAft>
              <a:buSzPts val="5800"/>
              <a:buNone/>
              <a:defRPr sz="5800" b="1"/>
            </a:lvl9pPr>
          </a:lstStyle>
          <a:p>
            <a:endParaRPr/>
          </a:p>
        </p:txBody>
      </p:sp>
      <p:sp>
        <p:nvSpPr>
          <p:cNvPr id="11" name="Google Shape;11;p2"/>
          <p:cNvSpPr/>
          <p:nvPr/>
        </p:nvSpPr>
        <p:spPr>
          <a:xfrm>
            <a:off x="7337531" y="4630074"/>
            <a:ext cx="96300" cy="96000"/>
          </a:xfrm>
          <a:prstGeom prst="ellipse">
            <a:avLst/>
          </a:prstGeom>
          <a:solidFill>
            <a:srgbClr val="974B97"/>
          </a:solidFill>
          <a:ln w="19050" cap="flat" cmpd="sng">
            <a:solidFill>
              <a:srgbClr val="974B9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7790243" y="4182401"/>
            <a:ext cx="96300" cy="96000"/>
          </a:xfrm>
          <a:prstGeom prst="ellipse">
            <a:avLst/>
          </a:prstGeom>
          <a:solidFill>
            <a:srgbClr val="974B97"/>
          </a:solidFill>
          <a:ln w="19050" cap="flat" cmpd="sng">
            <a:solidFill>
              <a:srgbClr val="974B9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8893253" y="3333348"/>
            <a:ext cx="57600" cy="57600"/>
          </a:xfrm>
          <a:prstGeom prst="ellipse">
            <a:avLst/>
          </a:prstGeom>
          <a:solidFill>
            <a:srgbClr val="974B97"/>
          </a:solidFill>
          <a:ln w="19050" cap="flat" cmpd="sng">
            <a:solidFill>
              <a:srgbClr val="974B9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8771302" y="4923775"/>
            <a:ext cx="96300" cy="96000"/>
          </a:xfrm>
          <a:prstGeom prst="ellipse">
            <a:avLst/>
          </a:prstGeom>
          <a:solidFill>
            <a:srgbClr val="974B97"/>
          </a:solidFill>
          <a:ln w="19050" cap="flat" cmpd="sng">
            <a:solidFill>
              <a:srgbClr val="974B9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2386266" y="508134"/>
            <a:ext cx="96300" cy="96000"/>
          </a:xfrm>
          <a:prstGeom prst="ellipse">
            <a:avLst/>
          </a:prstGeom>
          <a:solidFill>
            <a:srgbClr val="974B97"/>
          </a:solidFill>
          <a:ln w="19050" cap="flat" cmpd="sng">
            <a:solidFill>
              <a:srgbClr val="974B9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479460" y="2703980"/>
            <a:ext cx="96300" cy="96000"/>
          </a:xfrm>
          <a:prstGeom prst="ellipse">
            <a:avLst/>
          </a:prstGeom>
          <a:solidFill>
            <a:srgbClr val="974B97"/>
          </a:solidFill>
          <a:ln w="19050" cap="flat" cmpd="sng">
            <a:solidFill>
              <a:srgbClr val="974B9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61540" y="643097"/>
            <a:ext cx="96300" cy="96000"/>
          </a:xfrm>
          <a:prstGeom prst="ellipse">
            <a:avLst/>
          </a:prstGeom>
          <a:solidFill>
            <a:srgbClr val="974B97"/>
          </a:solidFill>
          <a:ln w="19050" cap="flat" cmpd="sng">
            <a:solidFill>
              <a:srgbClr val="974B9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507235" y="1080863"/>
            <a:ext cx="192600" cy="192300"/>
          </a:xfrm>
          <a:prstGeom prst="ellipse">
            <a:avLst/>
          </a:prstGeom>
          <a:noFill/>
          <a:ln w="19050" cap="flat" cmpd="sng">
            <a:solidFill>
              <a:srgbClr val="974B9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314019" y="3625322"/>
            <a:ext cx="144300" cy="144000"/>
          </a:xfrm>
          <a:prstGeom prst="ellipse">
            <a:avLst/>
          </a:prstGeom>
          <a:noFill/>
          <a:ln w="19050" cap="flat" cmpd="sng">
            <a:solidFill>
              <a:srgbClr val="974B9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882858" y="4186761"/>
            <a:ext cx="144300" cy="144000"/>
          </a:xfrm>
          <a:prstGeom prst="ellipse">
            <a:avLst/>
          </a:prstGeom>
          <a:noFill/>
          <a:ln w="19050" cap="flat" cmpd="sng">
            <a:solidFill>
              <a:srgbClr val="974B9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158313" y="1596559"/>
            <a:ext cx="57600" cy="57600"/>
          </a:xfrm>
          <a:prstGeom prst="ellipse">
            <a:avLst/>
          </a:prstGeom>
          <a:solidFill>
            <a:srgbClr val="974B97"/>
          </a:solidFill>
          <a:ln w="19050" cap="flat" cmpd="sng">
            <a:solidFill>
              <a:srgbClr val="974B9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1396483" y="226428"/>
            <a:ext cx="192600" cy="192300"/>
          </a:xfrm>
          <a:prstGeom prst="ellipse">
            <a:avLst/>
          </a:prstGeom>
          <a:noFill/>
          <a:ln w="19050" cap="flat" cmpd="sng">
            <a:solidFill>
              <a:srgbClr val="974B9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617492" y="2000594"/>
            <a:ext cx="57600" cy="57600"/>
          </a:xfrm>
          <a:prstGeom prst="ellipse">
            <a:avLst/>
          </a:prstGeom>
          <a:solidFill>
            <a:srgbClr val="974B97"/>
          </a:solidFill>
          <a:ln w="19050" cap="flat" cmpd="sng">
            <a:solidFill>
              <a:srgbClr val="974B9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3425273" y="387880"/>
            <a:ext cx="57600" cy="57600"/>
          </a:xfrm>
          <a:prstGeom prst="ellipse">
            <a:avLst/>
          </a:prstGeom>
          <a:solidFill>
            <a:srgbClr val="974B97"/>
          </a:solidFill>
          <a:ln w="19050" cap="flat" cmpd="sng">
            <a:solidFill>
              <a:srgbClr val="974B9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8014029" y="4567546"/>
            <a:ext cx="192600" cy="192300"/>
          </a:xfrm>
          <a:prstGeom prst="ellipse">
            <a:avLst/>
          </a:prstGeom>
          <a:noFill/>
          <a:ln w="19050" cap="flat" cmpd="sng">
            <a:solidFill>
              <a:srgbClr val="974B9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blipFill>
          <a:blip r:embed="rId2">
            <a:alphaModFix/>
          </a:blip>
          <a:stretch>
            <a:fillRect/>
          </a:stretch>
        </a:blipFill>
        <a:effectLst/>
      </p:bgPr>
    </p:bg>
    <p:spTree>
      <p:nvGrpSpPr>
        <p:cNvPr id="1" name="Shape 26"/>
        <p:cNvGrpSpPr/>
        <p:nvPr/>
      </p:nvGrpSpPr>
      <p:grpSpPr>
        <a:xfrm>
          <a:off x="0" y="0"/>
          <a:ext cx="0" cy="0"/>
          <a:chOff x="0" y="0"/>
          <a:chExt cx="0" cy="0"/>
        </a:xfrm>
      </p:grpSpPr>
      <p:sp>
        <p:nvSpPr>
          <p:cNvPr id="27" name="Google Shape;27;p3"/>
          <p:cNvSpPr txBox="1">
            <a:spLocks noGrp="1"/>
          </p:cNvSpPr>
          <p:nvPr>
            <p:ph type="ctrTitle"/>
          </p:nvPr>
        </p:nvSpPr>
        <p:spPr>
          <a:xfrm>
            <a:off x="1546025" y="1754794"/>
            <a:ext cx="5832600" cy="1159800"/>
          </a:xfrm>
          <a:prstGeom prst="rect">
            <a:avLst/>
          </a:prstGeom>
        </p:spPr>
        <p:txBody>
          <a:bodyPr spcFirstLastPara="1" wrap="square" lIns="91425" tIns="91425" rIns="91425" bIns="91425" anchor="b" anchorCtr="0">
            <a:noAutofit/>
          </a:bodyPr>
          <a:lstStyle>
            <a:lvl1pPr lvl="0" rtl="0">
              <a:spcBef>
                <a:spcPts val="0"/>
              </a:spcBef>
              <a:spcAft>
                <a:spcPts val="0"/>
              </a:spcAft>
              <a:buSzPts val="4400"/>
              <a:buNone/>
              <a:defRPr sz="4400" b="1">
                <a:solidFill>
                  <a:srgbClr val="974B97"/>
                </a:solidFill>
              </a:defRPr>
            </a:lvl1pPr>
            <a:lvl2pPr lvl="1" rtl="0">
              <a:spcBef>
                <a:spcPts val="0"/>
              </a:spcBef>
              <a:spcAft>
                <a:spcPts val="0"/>
              </a:spcAft>
              <a:buSzPts val="4400"/>
              <a:buNone/>
              <a:defRPr sz="4400" b="1"/>
            </a:lvl2pPr>
            <a:lvl3pPr lvl="2" rtl="0">
              <a:spcBef>
                <a:spcPts val="0"/>
              </a:spcBef>
              <a:spcAft>
                <a:spcPts val="0"/>
              </a:spcAft>
              <a:buSzPts val="4400"/>
              <a:buNone/>
              <a:defRPr sz="4400" b="1"/>
            </a:lvl3pPr>
            <a:lvl4pPr lvl="3" rtl="0">
              <a:spcBef>
                <a:spcPts val="0"/>
              </a:spcBef>
              <a:spcAft>
                <a:spcPts val="0"/>
              </a:spcAft>
              <a:buSzPts val="4400"/>
              <a:buNone/>
              <a:defRPr sz="4400" b="1"/>
            </a:lvl4pPr>
            <a:lvl5pPr lvl="4" rtl="0">
              <a:spcBef>
                <a:spcPts val="0"/>
              </a:spcBef>
              <a:spcAft>
                <a:spcPts val="0"/>
              </a:spcAft>
              <a:buSzPts val="4400"/>
              <a:buNone/>
              <a:defRPr sz="4400" b="1"/>
            </a:lvl5pPr>
            <a:lvl6pPr lvl="5" rtl="0">
              <a:spcBef>
                <a:spcPts val="0"/>
              </a:spcBef>
              <a:spcAft>
                <a:spcPts val="0"/>
              </a:spcAft>
              <a:buSzPts val="4400"/>
              <a:buNone/>
              <a:defRPr sz="4400" b="1"/>
            </a:lvl6pPr>
            <a:lvl7pPr lvl="6" rtl="0">
              <a:spcBef>
                <a:spcPts val="0"/>
              </a:spcBef>
              <a:spcAft>
                <a:spcPts val="0"/>
              </a:spcAft>
              <a:buSzPts val="4400"/>
              <a:buNone/>
              <a:defRPr sz="4400" b="1"/>
            </a:lvl7pPr>
            <a:lvl8pPr lvl="7" rtl="0">
              <a:spcBef>
                <a:spcPts val="0"/>
              </a:spcBef>
              <a:spcAft>
                <a:spcPts val="0"/>
              </a:spcAft>
              <a:buSzPts val="4400"/>
              <a:buNone/>
              <a:defRPr sz="4400" b="1"/>
            </a:lvl8pPr>
            <a:lvl9pPr lvl="8" rtl="0">
              <a:spcBef>
                <a:spcPts val="0"/>
              </a:spcBef>
              <a:spcAft>
                <a:spcPts val="0"/>
              </a:spcAft>
              <a:buSzPts val="4400"/>
              <a:buNone/>
              <a:defRPr sz="4400" b="1"/>
            </a:lvl9pPr>
          </a:lstStyle>
          <a:p>
            <a:endParaRPr/>
          </a:p>
        </p:txBody>
      </p:sp>
      <p:sp>
        <p:nvSpPr>
          <p:cNvPr id="28" name="Google Shape;28;p3"/>
          <p:cNvSpPr txBox="1">
            <a:spLocks noGrp="1"/>
          </p:cNvSpPr>
          <p:nvPr>
            <p:ph type="subTitle" idx="1"/>
          </p:nvPr>
        </p:nvSpPr>
        <p:spPr>
          <a:xfrm>
            <a:off x="1546025" y="3011511"/>
            <a:ext cx="5832600" cy="78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3"/>
              </a:buClr>
              <a:buSzPts val="3000"/>
              <a:buNone/>
              <a:defRPr>
                <a:solidFill>
                  <a:schemeClr val="accent3"/>
                </a:solidFill>
              </a:defRPr>
            </a:lvl1pPr>
            <a:lvl2pPr lvl="1" rtl="0">
              <a:spcBef>
                <a:spcPts val="0"/>
              </a:spcBef>
              <a:spcAft>
                <a:spcPts val="0"/>
              </a:spcAft>
              <a:buClr>
                <a:schemeClr val="accent3"/>
              </a:buClr>
              <a:buSzPts val="3000"/>
              <a:buNone/>
              <a:defRPr sz="3000">
                <a:solidFill>
                  <a:schemeClr val="accent3"/>
                </a:solidFill>
              </a:defRPr>
            </a:lvl2pPr>
            <a:lvl3pPr lvl="2" rtl="0">
              <a:spcBef>
                <a:spcPts val="0"/>
              </a:spcBef>
              <a:spcAft>
                <a:spcPts val="0"/>
              </a:spcAft>
              <a:buClr>
                <a:schemeClr val="accent3"/>
              </a:buClr>
              <a:buSzPts val="3000"/>
              <a:buNone/>
              <a:defRPr sz="3000">
                <a:solidFill>
                  <a:schemeClr val="accent3"/>
                </a:solidFill>
              </a:defRPr>
            </a:lvl3pPr>
            <a:lvl4pPr lvl="3" rtl="0">
              <a:spcBef>
                <a:spcPts val="0"/>
              </a:spcBef>
              <a:spcAft>
                <a:spcPts val="0"/>
              </a:spcAft>
              <a:buClr>
                <a:schemeClr val="accent3"/>
              </a:buClr>
              <a:buSzPts val="3000"/>
              <a:buNone/>
              <a:defRPr sz="3000">
                <a:solidFill>
                  <a:schemeClr val="accent3"/>
                </a:solidFill>
              </a:defRPr>
            </a:lvl4pPr>
            <a:lvl5pPr lvl="4" rtl="0">
              <a:spcBef>
                <a:spcPts val="0"/>
              </a:spcBef>
              <a:spcAft>
                <a:spcPts val="0"/>
              </a:spcAft>
              <a:buClr>
                <a:schemeClr val="accent3"/>
              </a:buClr>
              <a:buSzPts val="3000"/>
              <a:buNone/>
              <a:defRPr sz="3000">
                <a:solidFill>
                  <a:schemeClr val="accent3"/>
                </a:solidFill>
              </a:defRPr>
            </a:lvl5pPr>
            <a:lvl6pPr lvl="5" rtl="0">
              <a:spcBef>
                <a:spcPts val="0"/>
              </a:spcBef>
              <a:spcAft>
                <a:spcPts val="0"/>
              </a:spcAft>
              <a:buClr>
                <a:schemeClr val="accent3"/>
              </a:buClr>
              <a:buSzPts val="3000"/>
              <a:buNone/>
              <a:defRPr sz="3000">
                <a:solidFill>
                  <a:schemeClr val="accent3"/>
                </a:solidFill>
              </a:defRPr>
            </a:lvl6pPr>
            <a:lvl7pPr lvl="6" rtl="0">
              <a:spcBef>
                <a:spcPts val="0"/>
              </a:spcBef>
              <a:spcAft>
                <a:spcPts val="0"/>
              </a:spcAft>
              <a:buClr>
                <a:schemeClr val="accent3"/>
              </a:buClr>
              <a:buSzPts val="3000"/>
              <a:buNone/>
              <a:defRPr sz="3000">
                <a:solidFill>
                  <a:schemeClr val="accent3"/>
                </a:solidFill>
              </a:defRPr>
            </a:lvl7pPr>
            <a:lvl8pPr lvl="7" rtl="0">
              <a:spcBef>
                <a:spcPts val="0"/>
              </a:spcBef>
              <a:spcAft>
                <a:spcPts val="0"/>
              </a:spcAft>
              <a:buClr>
                <a:schemeClr val="accent3"/>
              </a:buClr>
              <a:buSzPts val="3000"/>
              <a:buNone/>
              <a:defRPr sz="3000">
                <a:solidFill>
                  <a:schemeClr val="accent3"/>
                </a:solidFill>
              </a:defRPr>
            </a:lvl8pPr>
            <a:lvl9pPr lvl="8" rtl="0">
              <a:spcBef>
                <a:spcPts val="0"/>
              </a:spcBef>
              <a:spcAft>
                <a:spcPts val="0"/>
              </a:spcAft>
              <a:buClr>
                <a:schemeClr val="accent3"/>
              </a:buClr>
              <a:buSzPts val="3000"/>
              <a:buNone/>
              <a:defRPr sz="3000">
                <a:solidFill>
                  <a:schemeClr val="accent3"/>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40"/>
        <p:cNvGrpSpPr/>
        <p:nvPr/>
      </p:nvGrpSpPr>
      <p:grpSpPr>
        <a:xfrm>
          <a:off x="0" y="0"/>
          <a:ext cx="0" cy="0"/>
          <a:chOff x="0" y="0"/>
          <a:chExt cx="0" cy="0"/>
        </a:xfrm>
      </p:grpSpPr>
      <p:sp>
        <p:nvSpPr>
          <p:cNvPr id="41" name="Google Shape;41;p5"/>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sz="2800">
                <a:solidFill>
                  <a:srgbClr val="974B97"/>
                </a:solidFill>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42" name="Google Shape;42;p5"/>
          <p:cNvSpPr txBox="1">
            <a:spLocks noGrp="1"/>
          </p:cNvSpPr>
          <p:nvPr>
            <p:ph type="body" idx="1"/>
          </p:nvPr>
        </p:nvSpPr>
        <p:spPr>
          <a:xfrm>
            <a:off x="786150" y="1176251"/>
            <a:ext cx="7571700" cy="35736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sz="2400"/>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
        <p:nvSpPr>
          <p:cNvPr id="43" name="Google Shape;43;p5"/>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a:buNone/>
              <a:defRPr>
                <a:solidFill>
                  <a:srgbClr val="06979D"/>
                </a:solidFill>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de-DE" smtClean="0"/>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61"/>
        <p:cNvGrpSpPr/>
        <p:nvPr/>
      </p:nvGrpSpPr>
      <p:grpSpPr>
        <a:xfrm>
          <a:off x="0" y="0"/>
          <a:ext cx="0" cy="0"/>
          <a:chOff x="0" y="0"/>
          <a:chExt cx="0" cy="0"/>
        </a:xfrm>
      </p:grpSpPr>
      <p:sp>
        <p:nvSpPr>
          <p:cNvPr id="62" name="Google Shape;62;p10"/>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a:buNone/>
              <a:defRPr>
                <a:solidFill>
                  <a:srgbClr val="06979D"/>
                </a:solidFill>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de-DE" smtClean="0"/>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complete pattern">
  <p:cSld name="Blank complete pattern">
    <p:bg>
      <p:bgPr>
        <a:blipFill>
          <a:blip r:embed="rId2">
            <a:alphaModFix/>
          </a:blip>
          <a:stretch>
            <a:fillRect/>
          </a:stretch>
        </a:blipFill>
        <a:effectLst/>
      </p:bgPr>
    </p:bg>
    <p:spTree>
      <p:nvGrpSpPr>
        <p:cNvPr id="1" name="Shape 63"/>
        <p:cNvGrpSpPr/>
        <p:nvPr/>
      </p:nvGrpSpPr>
      <p:grpSpPr>
        <a:xfrm>
          <a:off x="0" y="0"/>
          <a:ext cx="0" cy="0"/>
          <a:chOff x="0" y="0"/>
          <a:chExt cx="0" cy="0"/>
        </a:xfrm>
      </p:grpSpPr>
      <p:sp>
        <p:nvSpPr>
          <p:cNvPr id="64" name="Google Shape;64;p11"/>
          <p:cNvSpPr/>
          <p:nvPr/>
        </p:nvSpPr>
        <p:spPr>
          <a:xfrm>
            <a:off x="-26550" y="-14850"/>
            <a:ext cx="9197100" cy="5173200"/>
          </a:xfrm>
          <a:prstGeom prst="rect">
            <a:avLst/>
          </a:prstGeom>
          <a:solidFill>
            <a:srgbClr val="CFD8DC">
              <a:alpha val="49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1"/>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Tree>
    <p:extLst>
      <p:ext uri="{BB962C8B-B14F-4D97-AF65-F5344CB8AC3E}">
        <p14:creationId xmlns:p14="http://schemas.microsoft.com/office/powerpoint/2010/main" val="2605308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FEB32C97-B05D-44E7-9CB8-BE6F6FCF484E}" type="datetime1">
              <a:rPr lang="de-DE" smtClean="0">
                <a:solidFill>
                  <a:prstClr val="black">
                    <a:tint val="75000"/>
                  </a:prstClr>
                </a:solidFill>
              </a:rPr>
              <a:pPr/>
              <a:t>28.10.2025</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r>
              <a:rPr lang="de-DE">
                <a:solidFill>
                  <a:prstClr val="black">
                    <a:tint val="75000"/>
                  </a:prstClr>
                </a:solidFill>
              </a:rPr>
              <a:t> Miriam Venn  </a:t>
            </a:r>
          </a:p>
        </p:txBody>
      </p:sp>
      <p:sp>
        <p:nvSpPr>
          <p:cNvPr id="6" name="Foliennummernplatzhalter 5"/>
          <p:cNvSpPr>
            <a:spLocks noGrp="1"/>
          </p:cNvSpPr>
          <p:nvPr>
            <p:ph type="sldNum" sz="quarter" idx="12"/>
          </p:nvPr>
        </p:nvSpPr>
        <p:spPr/>
        <p:txBody>
          <a:bodyPr/>
          <a:lstStyle/>
          <a:p>
            <a:fld id="{24FBF767-5568-45EF-9755-ED234AB2B1AA}"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11120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8">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86150" y="308120"/>
            <a:ext cx="7571700" cy="7026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1pPr>
            <a:lvl2pPr lvl="1">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2pPr>
            <a:lvl3pPr lvl="2">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3pPr>
            <a:lvl4pPr lvl="3">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4pPr>
            <a:lvl5pPr lvl="4">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5pPr>
            <a:lvl6pPr lvl="5">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6pPr>
            <a:lvl7pPr lvl="6">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7pPr>
            <a:lvl8pPr lvl="7">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8pPr>
            <a:lvl9pPr lvl="8">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786150" y="1261700"/>
            <a:ext cx="7571700" cy="3573600"/>
          </a:xfrm>
          <a:prstGeom prst="rect">
            <a:avLst/>
          </a:prstGeom>
          <a:noFill/>
          <a:ln>
            <a:noFill/>
          </a:ln>
        </p:spPr>
        <p:txBody>
          <a:bodyPr spcFirstLastPara="1" wrap="square" lIns="91425" tIns="91425" rIns="91425" bIns="91425" anchor="t" anchorCtr="0">
            <a:noAutofit/>
          </a:bodyPr>
          <a:lstStyle>
            <a:lvl1pPr marL="457200" lvl="0" indent="-419100">
              <a:spcBef>
                <a:spcPts val="600"/>
              </a:spcBef>
              <a:spcAft>
                <a:spcPts val="0"/>
              </a:spcAft>
              <a:buClr>
                <a:schemeClr val="accent4"/>
              </a:buClr>
              <a:buSzPts val="3000"/>
              <a:buFont typeface="Source Sans Pro"/>
              <a:buChar char="◎"/>
              <a:defRPr sz="3000">
                <a:solidFill>
                  <a:schemeClr val="dk1"/>
                </a:solidFill>
                <a:latin typeface="Source Sans Pro"/>
                <a:ea typeface="Source Sans Pro"/>
                <a:cs typeface="Source Sans Pro"/>
                <a:sym typeface="Source Sans Pro"/>
              </a:defRPr>
            </a:lvl1pPr>
            <a:lvl2pPr marL="914400" lvl="1" indent="-381000">
              <a:spcBef>
                <a:spcPts val="0"/>
              </a:spcBef>
              <a:spcAft>
                <a:spcPts val="0"/>
              </a:spcAft>
              <a:buClr>
                <a:schemeClr val="accent4"/>
              </a:buClr>
              <a:buSzPts val="2400"/>
              <a:buFont typeface="Source Sans Pro"/>
              <a:buChar char="○"/>
              <a:defRPr sz="2400">
                <a:solidFill>
                  <a:schemeClr val="dk1"/>
                </a:solidFill>
                <a:latin typeface="Source Sans Pro"/>
                <a:ea typeface="Source Sans Pro"/>
                <a:cs typeface="Source Sans Pro"/>
                <a:sym typeface="Source Sans Pro"/>
              </a:defRPr>
            </a:lvl2pPr>
            <a:lvl3pPr marL="1371600" lvl="2" indent="-381000">
              <a:spcBef>
                <a:spcPts val="0"/>
              </a:spcBef>
              <a:spcAft>
                <a:spcPts val="0"/>
              </a:spcAft>
              <a:buClr>
                <a:schemeClr val="accent4"/>
              </a:buClr>
              <a:buSzPts val="2400"/>
              <a:buFont typeface="Source Sans Pro"/>
              <a:buChar char="◉"/>
              <a:defRPr sz="2400">
                <a:solidFill>
                  <a:schemeClr val="dk1"/>
                </a:solidFill>
                <a:latin typeface="Source Sans Pro"/>
                <a:ea typeface="Source Sans Pro"/>
                <a:cs typeface="Source Sans Pro"/>
                <a:sym typeface="Source Sans Pro"/>
              </a:defRPr>
            </a:lvl3pPr>
            <a:lvl4pPr marL="1828800" lvl="3"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4pPr>
            <a:lvl5pPr marL="2286000" lvl="4"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5pPr>
            <a:lvl6pPr marL="2743200" lvl="5"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6pPr>
            <a:lvl7pPr marL="3200400" lvl="6"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7pPr>
            <a:lvl8pPr marL="3657600" lvl="7"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8pPr>
            <a:lvl9pPr marL="4114800" lvl="8"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9pPr>
          </a:lstStyle>
          <a:p>
            <a:endParaRPr/>
          </a:p>
        </p:txBody>
      </p:sp>
      <p:sp>
        <p:nvSpPr>
          <p:cNvPr id="8" name="Google Shape;8;p1"/>
          <p:cNvSpPr txBox="1">
            <a:spLocks noGrp="1"/>
          </p:cNvSpPr>
          <p:nvPr>
            <p:ph type="sldNum" idx="12"/>
          </p:nvPr>
        </p:nvSpPr>
        <p:spPr>
          <a:xfrm>
            <a:off x="8404384" y="4749851"/>
            <a:ext cx="548700" cy="393600"/>
          </a:xfrm>
          <a:prstGeom prst="rect">
            <a:avLst/>
          </a:prstGeom>
          <a:noFill/>
          <a:ln>
            <a:noFill/>
          </a:ln>
        </p:spPr>
        <p:txBody>
          <a:bodyPr spcFirstLastPara="1" wrap="square" lIns="91425" tIns="91425" rIns="91425" bIns="91425" anchor="t" anchorCtr="0">
            <a:noAutofit/>
          </a:bodyPr>
          <a:lstStyle>
            <a:lvl1pPr lvl="0" algn="r">
              <a:buNone/>
              <a:defRPr sz="1300" b="1">
                <a:solidFill>
                  <a:srgbClr val="06979D"/>
                </a:solidFill>
                <a:latin typeface="Source Sans Pro"/>
                <a:ea typeface="Source Sans Pro"/>
                <a:cs typeface="Source Sans Pro"/>
                <a:sym typeface="Source Sans Pro"/>
              </a:defRPr>
            </a:lvl1pPr>
            <a:lvl2pPr lvl="1" algn="r">
              <a:buNone/>
              <a:defRPr sz="1300" b="1">
                <a:solidFill>
                  <a:schemeClr val="accent1"/>
                </a:solidFill>
                <a:latin typeface="Source Sans Pro"/>
                <a:ea typeface="Source Sans Pro"/>
                <a:cs typeface="Source Sans Pro"/>
                <a:sym typeface="Source Sans Pro"/>
              </a:defRPr>
            </a:lvl2pPr>
            <a:lvl3pPr lvl="2" algn="r">
              <a:buNone/>
              <a:defRPr sz="1300" b="1">
                <a:solidFill>
                  <a:schemeClr val="accent1"/>
                </a:solidFill>
                <a:latin typeface="Source Sans Pro"/>
                <a:ea typeface="Source Sans Pro"/>
                <a:cs typeface="Source Sans Pro"/>
                <a:sym typeface="Source Sans Pro"/>
              </a:defRPr>
            </a:lvl3pPr>
            <a:lvl4pPr lvl="3" algn="r">
              <a:buNone/>
              <a:defRPr sz="1300" b="1">
                <a:solidFill>
                  <a:schemeClr val="accent1"/>
                </a:solidFill>
                <a:latin typeface="Source Sans Pro"/>
                <a:ea typeface="Source Sans Pro"/>
                <a:cs typeface="Source Sans Pro"/>
                <a:sym typeface="Source Sans Pro"/>
              </a:defRPr>
            </a:lvl4pPr>
            <a:lvl5pPr lvl="4" algn="r">
              <a:buNone/>
              <a:defRPr sz="1300" b="1">
                <a:solidFill>
                  <a:schemeClr val="accent1"/>
                </a:solidFill>
                <a:latin typeface="Source Sans Pro"/>
                <a:ea typeface="Source Sans Pro"/>
                <a:cs typeface="Source Sans Pro"/>
                <a:sym typeface="Source Sans Pro"/>
              </a:defRPr>
            </a:lvl5pPr>
            <a:lvl6pPr lvl="5" algn="r">
              <a:buNone/>
              <a:defRPr sz="1300" b="1">
                <a:solidFill>
                  <a:schemeClr val="accent1"/>
                </a:solidFill>
                <a:latin typeface="Source Sans Pro"/>
                <a:ea typeface="Source Sans Pro"/>
                <a:cs typeface="Source Sans Pro"/>
                <a:sym typeface="Source Sans Pro"/>
              </a:defRPr>
            </a:lvl6pPr>
            <a:lvl7pPr lvl="6" algn="r">
              <a:buNone/>
              <a:defRPr sz="1300" b="1">
                <a:solidFill>
                  <a:schemeClr val="accent1"/>
                </a:solidFill>
                <a:latin typeface="Source Sans Pro"/>
                <a:ea typeface="Source Sans Pro"/>
                <a:cs typeface="Source Sans Pro"/>
                <a:sym typeface="Source Sans Pro"/>
              </a:defRPr>
            </a:lvl7pPr>
            <a:lvl8pPr lvl="7" algn="r">
              <a:buNone/>
              <a:defRPr sz="1300" b="1">
                <a:solidFill>
                  <a:schemeClr val="accent1"/>
                </a:solidFill>
                <a:latin typeface="Source Sans Pro"/>
                <a:ea typeface="Source Sans Pro"/>
                <a:cs typeface="Source Sans Pro"/>
                <a:sym typeface="Source Sans Pro"/>
              </a:defRPr>
            </a:lvl8pPr>
            <a:lvl9pPr lvl="8" algn="r">
              <a:buNone/>
              <a:defRPr sz="1300" b="1">
                <a:solidFill>
                  <a:schemeClr val="accent1"/>
                </a:solidFill>
                <a:latin typeface="Source Sans Pro"/>
                <a:ea typeface="Source Sans Pro"/>
                <a:cs typeface="Source Sans Pro"/>
                <a:sym typeface="Source Sans Pro"/>
              </a:defRPr>
            </a:lvl9pPr>
          </a:lstStyle>
          <a:p>
            <a:fld id="{00000000-1234-1234-1234-123412341234}" type="slidenum">
              <a:rPr lang="de-DE" smtClean="0"/>
              <a:pPr/>
              <a:t>‹Nr.›</a:t>
            </a:fld>
            <a:endParaRPr lang="de-DE">
              <a:latin typeface="Roboto Slab"/>
              <a:ea typeface="Roboto Slab"/>
              <a:cs typeface="Roboto Slab"/>
              <a:sym typeface="Roboto Slab"/>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6" r:id="rId4"/>
    <p:sldLayoutId id="2147483669" r:id="rId5"/>
    <p:sldLayoutId id="2147483671" r:id="rId6"/>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974B97"/>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maxpixel.net/Greeting-Hello-Hey-Hi-Bonjour-Welcome-Applause-5480092" TargetMode="External"/><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technofaq.org/posts/2017/10/the-important-things-about-project-management/"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pixabay.com/de/gegens%C3%A4tze-daumen-positiv-negativ-489521/"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hyperlink" Target="https://pixabay.com/de/vectors/ziel-sehensw%C3%BCrdigkeit-pfeil-893324/"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29.jpeg"/><Relationship Id="rId4" Type="http://schemas.openxmlformats.org/officeDocument/2006/relationships/hyperlink" Target="https://www.flickr.com/photos/tambako/6507927053"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http://pixabay.com/de/flagge-ziel-rennen-rennsport-160114/" TargetMode="External"/><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hyperlink" Target="https://deutsches-ehrenamt.de/foerdermittel/foerdertipps/foerdermittelgeber-lotterien/" TargetMode="External"/><Relationship Id="rId2" Type="http://schemas.openxmlformats.org/officeDocument/2006/relationships/hyperlink" Target="https://foerderdatenbank.d-s-e-e.de/" TargetMode="External"/><Relationship Id="rId1" Type="http://schemas.openxmlformats.org/officeDocument/2006/relationships/slideLayout" Target="../slideLayouts/slideLayout3.xml"/><Relationship Id="rId4" Type="http://schemas.openxmlformats.org/officeDocument/2006/relationships/hyperlink" Target="https://www.engagiert-in-nrw.de/foerderprogramme-und-foerderzugaenge"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hyperlink" Target="https://www.meistertask.com/de" TargetMode="External"/><Relationship Id="rId2" Type="http://schemas.openxmlformats.org/officeDocument/2006/relationships/image" Target="../media/image38.png"/><Relationship Id="rId1" Type="http://schemas.openxmlformats.org/officeDocument/2006/relationships/slideLayout" Target="../slideLayouts/slideLayout3.xml"/><Relationship Id="rId5" Type="http://schemas.openxmlformats.org/officeDocument/2006/relationships/hyperlink" Target="https://padlet.com/DigitalGedacht/digital-gedacht-zukunft-gemacht-a60l1bgqbsfh5zd5" TargetMode="External"/><Relationship Id="rId4" Type="http://schemas.openxmlformats.org/officeDocument/2006/relationships/hyperlink" Target="https://taskcards.de/" TargetMode="Externa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8" Type="http://schemas.openxmlformats.org/officeDocument/2006/relationships/hyperlink" Target="https://www.b-b-e.de/" TargetMode="External"/><Relationship Id="rId13" Type="http://schemas.openxmlformats.org/officeDocument/2006/relationships/hyperlink" Target="https://sichere-videokonferenz.de/" TargetMode="External"/><Relationship Id="rId18" Type="http://schemas.openxmlformats.org/officeDocument/2006/relationships/image" Target="../media/image41.jpeg"/><Relationship Id="rId3" Type="http://schemas.openxmlformats.org/officeDocument/2006/relationships/hyperlink" Target="https://www.foerderdatenbank.de/" TargetMode="External"/><Relationship Id="rId7" Type="http://schemas.openxmlformats.org/officeDocument/2006/relationships/hyperlink" Target="https://www.buergergesellschaft.de/mitgestalten/foerderung-von-engagement-ehrenamt" TargetMode="External"/><Relationship Id="rId12" Type="http://schemas.openxmlformats.org/officeDocument/2006/relationships/hyperlink" Target="https://meetzi.de/" TargetMode="External"/><Relationship Id="rId17" Type="http://schemas.openxmlformats.org/officeDocument/2006/relationships/image" Target="../media/image40.jpeg"/><Relationship Id="rId2" Type="http://schemas.openxmlformats.org/officeDocument/2006/relationships/hyperlink" Target="https://stiftungssuche.de/" TargetMode="External"/><Relationship Id="rId16" Type="http://schemas.openxmlformats.org/officeDocument/2006/relationships/image" Target="../media/image39.jpeg"/><Relationship Id="rId1" Type="http://schemas.openxmlformats.org/officeDocument/2006/relationships/slideLayout" Target="../slideLayouts/slideLayout3.xml"/><Relationship Id="rId6" Type="http://schemas.openxmlformats.org/officeDocument/2006/relationships/hyperlink" Target="https://www.deutsche-stiftung-engagement-und-ehrenamt.de/" TargetMode="External"/><Relationship Id="rId11" Type="http://schemas.openxmlformats.org/officeDocument/2006/relationships/hyperlink" Target="https://www.mitarbeit.de/publikationen/shop/" TargetMode="External"/><Relationship Id="rId5" Type="http://schemas.openxmlformats.org/officeDocument/2006/relationships/hyperlink" Target="https://www.digitale-nachbarschaft.de/" TargetMode="External"/><Relationship Id="rId15" Type="http://schemas.openxmlformats.org/officeDocument/2006/relationships/hyperlink" Target="https://cryptpad.fr/" TargetMode="External"/><Relationship Id="rId10" Type="http://schemas.openxmlformats.org/officeDocument/2006/relationships/hyperlink" Target="https://www.mitarbeit.de/" TargetMode="External"/><Relationship Id="rId4" Type="http://schemas.openxmlformats.org/officeDocument/2006/relationships/hyperlink" Target="https://www.stifter-helfen.de/" TargetMode="External"/><Relationship Id="rId9" Type="http://schemas.openxmlformats.org/officeDocument/2006/relationships/hyperlink" Target="https://www.betterplace-academy.org/home" TargetMode="External"/><Relationship Id="rId14" Type="http://schemas.openxmlformats.org/officeDocument/2006/relationships/hyperlink" Target="https://flinga.fi/" TargetMode="External"/></Relationships>
</file>

<file path=ppt/slides/_rels/slide52.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6.jpeg"/><Relationship Id="rId3" Type="http://schemas.openxmlformats.org/officeDocument/2006/relationships/hyperlink" Target="mailto:info@miriam-venn.de" TargetMode="External"/><Relationship Id="rId7" Type="http://schemas.openxmlformats.org/officeDocument/2006/relationships/hyperlink" Target="https://www.instagram.com/miriamvenn/" TargetMode="External"/><Relationship Id="rId12"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42.png"/><Relationship Id="rId11" Type="http://schemas.openxmlformats.org/officeDocument/2006/relationships/hyperlink" Target="https://www.xing.com/profile/Miriam_Venn/cv" TargetMode="External"/><Relationship Id="rId5" Type="http://schemas.openxmlformats.org/officeDocument/2006/relationships/hyperlink" Target="https://www.facebook.com/miriam.venn" TargetMode="External"/><Relationship Id="rId10" Type="http://schemas.openxmlformats.org/officeDocument/2006/relationships/image" Target="../media/image44.png"/><Relationship Id="rId4" Type="http://schemas.openxmlformats.org/officeDocument/2006/relationships/hyperlink" Target="http://www.miriam-venn.de/" TargetMode="External"/><Relationship Id="rId9" Type="http://schemas.openxmlformats.org/officeDocument/2006/relationships/hyperlink" Target="https://www.linkedin.com/in/miriam-venn-8a6562163/"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www.slidescarnival.com/"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hyperlink" Target="http://unsplash.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4" name="Picture 6" descr="Einschulungsfeier 5 – Oberschule am Buchwedel">
            <a:extLst>
              <a:ext uri="{FF2B5EF4-FFF2-40B4-BE49-F238E27FC236}">
                <a16:creationId xmlns:a16="http://schemas.microsoft.com/office/drawing/2014/main" id="{A2622CBF-CB5F-4F7E-A54B-FEADDE82AA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4064" y="2533410"/>
            <a:ext cx="6911224" cy="2610090"/>
          </a:xfrm>
          <a:prstGeom prst="rect">
            <a:avLst/>
          </a:prstGeom>
          <a:noFill/>
          <a:extLst>
            <a:ext uri="{909E8E84-426E-40DD-AFC4-6F175D3DCCD1}">
              <a14:hiddenFill xmlns:a14="http://schemas.microsoft.com/office/drawing/2010/main">
                <a:solidFill>
                  <a:srgbClr val="FFFFFF"/>
                </a:solidFill>
              </a14:hiddenFill>
            </a:ext>
          </a:extLst>
        </p:spPr>
      </p:pic>
      <p:sp>
        <p:nvSpPr>
          <p:cNvPr id="70" name="Google Shape;70;p12"/>
          <p:cNvSpPr txBox="1">
            <a:spLocks noGrp="1"/>
          </p:cNvSpPr>
          <p:nvPr>
            <p:ph type="ctrTitle"/>
          </p:nvPr>
        </p:nvSpPr>
        <p:spPr>
          <a:xfrm>
            <a:off x="1110636" y="1373610"/>
            <a:ext cx="7498079" cy="1159800"/>
          </a:xfrm>
          <a:prstGeom prst="rect">
            <a:avLst/>
          </a:prstGeom>
        </p:spPr>
        <p:txBody>
          <a:bodyPr spcFirstLastPara="1" wrap="square" lIns="91425" tIns="91425" rIns="91425" bIns="91425" anchor="ctr" anchorCtr="0">
            <a:noAutofit/>
          </a:bodyPr>
          <a:lstStyle/>
          <a:p>
            <a:pPr marL="0" lvl="0" indent="0" algn="ctr" rtl="0">
              <a:spcBef>
                <a:spcPts val="1200"/>
              </a:spcBef>
              <a:spcAft>
                <a:spcPts val="0"/>
              </a:spcAft>
              <a:buNone/>
            </a:pPr>
            <a:r>
              <a:rPr lang="en" sz="4000" dirty="0"/>
              <a:t>Projekte planen im Ehrenamt</a:t>
            </a:r>
            <a:br>
              <a:rPr lang="en" sz="1200">
                <a:solidFill>
                  <a:srgbClr val="06979D"/>
                </a:solidFill>
              </a:rPr>
            </a:br>
            <a:r>
              <a:rPr lang="en" sz="2800">
                <a:solidFill>
                  <a:srgbClr val="06979D"/>
                </a:solidFill>
              </a:rPr>
              <a:t>28.10.2025 und 13.11.2025</a:t>
            </a:r>
            <a:br>
              <a:rPr lang="en" sz="2800">
                <a:solidFill>
                  <a:srgbClr val="06979D"/>
                </a:solidFill>
              </a:rPr>
            </a:br>
            <a:r>
              <a:rPr lang="en" sz="2800" dirty="0">
                <a:solidFill>
                  <a:srgbClr val="06979D"/>
                </a:solidFill>
              </a:rPr>
              <a:t>UWH/vhs Witten|Wetter|Herdecke</a:t>
            </a:r>
            <a:endParaRPr sz="2800" dirty="0">
              <a:solidFill>
                <a:srgbClr val="06979D"/>
              </a:solidFill>
            </a:endParaRPr>
          </a:p>
        </p:txBody>
      </p:sp>
      <p:sp>
        <p:nvSpPr>
          <p:cNvPr id="7" name="Textfeld 6">
            <a:extLst>
              <a:ext uri="{FF2B5EF4-FFF2-40B4-BE49-F238E27FC236}">
                <a16:creationId xmlns:a16="http://schemas.microsoft.com/office/drawing/2014/main" id="{16F21AA1-D3A3-4F61-932F-40B4868D8128}"/>
              </a:ext>
            </a:extLst>
          </p:cNvPr>
          <p:cNvSpPr txBox="1"/>
          <p:nvPr/>
        </p:nvSpPr>
        <p:spPr>
          <a:xfrm>
            <a:off x="1325250" y="4969152"/>
            <a:ext cx="6911224" cy="215444"/>
          </a:xfrm>
          <a:prstGeom prst="rect">
            <a:avLst/>
          </a:prstGeom>
          <a:noFill/>
        </p:spPr>
        <p:txBody>
          <a:bodyPr wrap="square">
            <a:spAutoFit/>
          </a:bodyPr>
          <a:lstStyle/>
          <a:p>
            <a:pPr algn="r"/>
            <a:r>
              <a:rPr lang="en-DE" sz="800"/>
              <a:t>https://obs-stelle.de/wp-content/uploads/2018/08/willkommen.jpg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descr="Drei Pfeile im Schwarzen">
            <a:extLst>
              <a:ext uri="{FF2B5EF4-FFF2-40B4-BE49-F238E27FC236}">
                <a16:creationId xmlns:a16="http://schemas.microsoft.com/office/drawing/2014/main" id="{8239D224-A307-422B-938D-E332CAA42588}"/>
              </a:ext>
            </a:extLst>
          </p:cNvPr>
          <p:cNvPicPr>
            <a:picLocks noChangeAspect="1"/>
          </p:cNvPicPr>
          <p:nvPr/>
        </p:nvPicPr>
        <p:blipFill>
          <a:blip r:embed="rId3" cstate="print">
            <a:alphaModFix amt="29000"/>
            <a:extLst>
              <a:ext uri="{28A0092B-C50C-407E-A947-70E740481C1C}">
                <a14:useLocalDpi xmlns:a14="http://schemas.microsoft.com/office/drawing/2010/main" val="0"/>
              </a:ext>
            </a:extLst>
          </a:blip>
          <a:stretch>
            <a:fillRect/>
          </a:stretch>
        </p:blipFill>
        <p:spPr>
          <a:xfrm>
            <a:off x="0" y="-685868"/>
            <a:ext cx="9144000" cy="5852255"/>
          </a:xfrm>
          <a:prstGeom prst="rect">
            <a:avLst/>
          </a:prstGeom>
        </p:spPr>
      </p:pic>
      <p:sp>
        <p:nvSpPr>
          <p:cNvPr id="2" name="Titel 1"/>
          <p:cNvSpPr>
            <a:spLocks noGrp="1"/>
          </p:cNvSpPr>
          <p:nvPr>
            <p:ph type="title"/>
          </p:nvPr>
        </p:nvSpPr>
        <p:spPr/>
        <p:txBody>
          <a:bodyPr/>
          <a:lstStyle/>
          <a:p>
            <a:r>
              <a:rPr lang="de-DE"/>
              <a:t>Agenda</a:t>
            </a:r>
          </a:p>
        </p:txBody>
      </p:sp>
      <p:sp>
        <p:nvSpPr>
          <p:cNvPr id="3" name="Inhaltsplatzhalter 2"/>
          <p:cNvSpPr>
            <a:spLocks noGrp="1"/>
          </p:cNvSpPr>
          <p:nvPr>
            <p:ph type="body" idx="1"/>
          </p:nvPr>
        </p:nvSpPr>
        <p:spPr>
          <a:xfrm>
            <a:off x="641445" y="1261699"/>
            <a:ext cx="6652734" cy="3488152"/>
          </a:xfrm>
          <a:solidFill>
            <a:srgbClr val="06979D"/>
          </a:solidFill>
        </p:spPr>
        <p:txBody>
          <a:bodyPr>
            <a:normAutofit/>
          </a:bodyPr>
          <a:lstStyle/>
          <a:p>
            <a:r>
              <a:rPr lang="de-DE">
                <a:solidFill>
                  <a:srgbClr val="CFD8DC"/>
                </a:solidFill>
              </a:rPr>
              <a:t>Kennenlernen</a:t>
            </a:r>
          </a:p>
          <a:p>
            <a:r>
              <a:rPr lang="de-DE">
                <a:solidFill>
                  <a:srgbClr val="CFD8DC"/>
                </a:solidFill>
              </a:rPr>
              <a:t>Projekt &amp; Projektmanagement</a:t>
            </a:r>
          </a:p>
          <a:p>
            <a:r>
              <a:rPr lang="de-DE">
                <a:solidFill>
                  <a:srgbClr val="CFD8DC"/>
                </a:solidFill>
              </a:rPr>
              <a:t>Von der Idee zum Projekt</a:t>
            </a:r>
          </a:p>
          <a:p>
            <a:r>
              <a:rPr lang="de-DE">
                <a:solidFill>
                  <a:srgbClr val="CFD8DC"/>
                </a:solidFill>
              </a:rPr>
              <a:t>Projektplanung – Project Canvas</a:t>
            </a:r>
          </a:p>
          <a:p>
            <a:r>
              <a:rPr lang="de-DE">
                <a:solidFill>
                  <a:srgbClr val="CFD8DC"/>
                </a:solidFill>
              </a:rPr>
              <a:t>Fördermittel beantragen - Projektkonzept</a:t>
            </a:r>
          </a:p>
          <a:p>
            <a:r>
              <a:rPr lang="de-DE">
                <a:solidFill>
                  <a:srgbClr val="CFD8DC"/>
                </a:solidFill>
              </a:rPr>
              <a:t>Projektarbeit im Team - Kanban</a:t>
            </a:r>
          </a:p>
          <a:p>
            <a:r>
              <a:rPr lang="de-DE">
                <a:solidFill>
                  <a:srgbClr val="CFD8DC"/>
                </a:solidFill>
              </a:rPr>
              <a:t>Umgang mit Problemen im Projekt</a:t>
            </a:r>
          </a:p>
          <a:p>
            <a:endParaRPr lang="de-DE">
              <a:solidFill>
                <a:srgbClr val="CFD8DC"/>
              </a:solidFill>
            </a:endParaRPr>
          </a:p>
          <a:p>
            <a:pPr marL="0" indent="0">
              <a:buNone/>
            </a:pPr>
            <a:endParaRPr lang="de-DE"/>
          </a:p>
        </p:txBody>
      </p:sp>
      <p:sp>
        <p:nvSpPr>
          <p:cNvPr id="5" name="Foliennummernplatzhalter 4"/>
          <p:cNvSpPr>
            <a:spLocks noGrp="1"/>
          </p:cNvSpPr>
          <p:nvPr>
            <p:ph type="sldNum" idx="12"/>
          </p:nvPr>
        </p:nvSpPr>
        <p:spPr>
          <a:prstGeom prst="rect">
            <a:avLst/>
          </a:prstGeom>
        </p:spPr>
        <p:txBody>
          <a:bodyPr spcFirstLastPara="1" vert="horz" wrap="square" lIns="68580" tIns="34290" rIns="68580" bIns="34290" rtlCol="0" anchor="ctr" anchorCtr="0">
            <a:noAutofit/>
          </a:bodyPr>
          <a:lstStyle>
            <a:defPPr>
              <a:defRPr lang="de-DE"/>
            </a:defPPr>
            <a:lvl1pPr marL="0" algn="r" defTabSz="685800" rtl="0" eaLnBrk="1" latinLnBrk="0" hangingPunct="1">
              <a:defRPr sz="9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24FBF767-5568-45EF-9755-ED234AB2B1AA}" type="slidenum">
              <a:rPr lang="de-DE" smtClean="0"/>
              <a:pPr/>
              <a:t>2</a:t>
            </a:fld>
            <a:endParaRPr lang="de-DE"/>
          </a:p>
        </p:txBody>
      </p:sp>
    </p:spTree>
    <p:extLst>
      <p:ext uri="{BB962C8B-B14F-4D97-AF65-F5344CB8AC3E}">
        <p14:creationId xmlns:p14="http://schemas.microsoft.com/office/powerpoint/2010/main" val="284502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a:spLocks noGrp="1"/>
          </p:cNvSpPr>
          <p:nvPr>
            <p:ph type="ctrTitle"/>
          </p:nvPr>
        </p:nvSpPr>
        <p:spPr>
          <a:xfrm>
            <a:off x="1546025" y="1779732"/>
            <a:ext cx="58326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a:solidFill>
                  <a:schemeClr val="accent4"/>
                </a:solidFill>
              </a:rPr>
              <a:t>0.</a:t>
            </a:r>
            <a:endParaRPr sz="6000">
              <a:solidFill>
                <a:schemeClr val="accent4"/>
              </a:solidFill>
            </a:endParaRPr>
          </a:p>
          <a:p>
            <a:pPr marL="0" lvl="0" indent="0" algn="l" rtl="0">
              <a:spcBef>
                <a:spcPts val="0"/>
              </a:spcBef>
              <a:spcAft>
                <a:spcPts val="0"/>
              </a:spcAft>
              <a:buNone/>
            </a:pPr>
            <a:r>
              <a:rPr lang="de-DE"/>
              <a:t>Kennenlernen</a:t>
            </a:r>
          </a:p>
        </p:txBody>
      </p:sp>
      <p:sp>
        <p:nvSpPr>
          <p:cNvPr id="99" name="Google Shape;99;p15"/>
          <p:cNvSpPr txBox="1">
            <a:spLocks noGrp="1"/>
          </p:cNvSpPr>
          <p:nvPr>
            <p:ph type="sldNum" idx="4294967295"/>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a:t>
            </a:fld>
            <a:endParaRPr/>
          </a:p>
        </p:txBody>
      </p:sp>
      <p:sp>
        <p:nvSpPr>
          <p:cNvPr id="3" name="Untertitel 2">
            <a:extLst>
              <a:ext uri="{FF2B5EF4-FFF2-40B4-BE49-F238E27FC236}">
                <a16:creationId xmlns:a16="http://schemas.microsoft.com/office/drawing/2014/main" id="{62D483B2-6EF3-4D6C-26BF-5BAFC59EFBDC}"/>
              </a:ext>
            </a:extLst>
          </p:cNvPr>
          <p:cNvSpPr>
            <a:spLocks noGrp="1"/>
          </p:cNvSpPr>
          <p:nvPr>
            <p:ph type="subTitle" idx="1"/>
          </p:nvPr>
        </p:nvSpPr>
        <p:spPr/>
        <p:txBody>
          <a:bodyPr/>
          <a:lstStyle/>
          <a:p>
            <a:endParaRPr lang="de-DE"/>
          </a:p>
        </p:txBody>
      </p:sp>
    </p:spTree>
    <p:extLst>
      <p:ext uri="{BB962C8B-B14F-4D97-AF65-F5344CB8AC3E}">
        <p14:creationId xmlns:p14="http://schemas.microsoft.com/office/powerpoint/2010/main" val="2788757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65B2536C-196A-C2F8-173D-73769BFAE883}"/>
              </a:ext>
            </a:extLst>
          </p:cNvPr>
          <p:cNvSpPr>
            <a:spLocks noGrp="1"/>
          </p:cNvSpPr>
          <p:nvPr>
            <p:ph type="title"/>
          </p:nvPr>
        </p:nvSpPr>
        <p:spPr/>
        <p:txBody>
          <a:bodyPr/>
          <a:lstStyle/>
          <a:p>
            <a:r>
              <a:rPr lang="de-DE"/>
              <a:t>Deine Minute </a:t>
            </a:r>
          </a:p>
        </p:txBody>
      </p:sp>
      <p:sp>
        <p:nvSpPr>
          <p:cNvPr id="5" name="Textplatzhalter 4">
            <a:extLst>
              <a:ext uri="{FF2B5EF4-FFF2-40B4-BE49-F238E27FC236}">
                <a16:creationId xmlns:a16="http://schemas.microsoft.com/office/drawing/2014/main" id="{E232A773-1B10-65A7-C7E0-7AF98D1D7C5C}"/>
              </a:ext>
            </a:extLst>
          </p:cNvPr>
          <p:cNvSpPr>
            <a:spLocks noGrp="1"/>
          </p:cNvSpPr>
          <p:nvPr>
            <p:ph type="body" idx="1"/>
          </p:nvPr>
        </p:nvSpPr>
        <p:spPr/>
        <p:txBody>
          <a:bodyPr/>
          <a:lstStyle/>
          <a:p>
            <a:pPr marL="76200" indent="0">
              <a:buNone/>
            </a:pPr>
            <a:endParaRPr lang="de-DE"/>
          </a:p>
          <a:p>
            <a:r>
              <a:rPr lang="de-DE"/>
              <a:t>Wer bist du? Name + 3 Hashtags, die dich beschreiben</a:t>
            </a:r>
          </a:p>
          <a:p>
            <a:r>
              <a:rPr lang="de-DE"/>
              <a:t>Bist du – und wenn ja, in welchem Bereich – ehrenamtlich aktiv?</a:t>
            </a:r>
          </a:p>
          <a:p>
            <a:endParaRPr lang="de-DE"/>
          </a:p>
        </p:txBody>
      </p:sp>
      <p:pic>
        <p:nvPicPr>
          <p:cNvPr id="7" name="Grafik 6" descr="Ein Bild, das Text, Schild, Vektorgrafiken enthält.&#10;&#10;Automatisch generierte Beschreibung">
            <a:extLst>
              <a:ext uri="{FF2B5EF4-FFF2-40B4-BE49-F238E27FC236}">
                <a16:creationId xmlns:a16="http://schemas.microsoft.com/office/drawing/2014/main" id="{A253AEB3-0ED9-4986-CAD6-5632DFB1DC7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rot="1455080">
            <a:off x="6943421" y="71827"/>
            <a:ext cx="1937307" cy="1698171"/>
          </a:xfrm>
          <a:prstGeom prst="rect">
            <a:avLst/>
          </a:prstGeom>
        </p:spPr>
      </p:pic>
    </p:spTree>
    <p:extLst>
      <p:ext uri="{BB962C8B-B14F-4D97-AF65-F5344CB8AC3E}">
        <p14:creationId xmlns:p14="http://schemas.microsoft.com/office/powerpoint/2010/main" val="2345212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4" name="Grafik 3">
            <a:extLst>
              <a:ext uri="{FF2B5EF4-FFF2-40B4-BE49-F238E27FC236}">
                <a16:creationId xmlns:a16="http://schemas.microsoft.com/office/drawing/2014/main" id="{EC594AE6-1092-99FE-1BE9-43E75ABAB1B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862285" y="163286"/>
            <a:ext cx="4281715" cy="2408464"/>
          </a:xfrm>
          <a:prstGeom prst="rect">
            <a:avLst/>
          </a:prstGeom>
        </p:spPr>
      </p:pic>
      <p:sp>
        <p:nvSpPr>
          <p:cNvPr id="97" name="Google Shape;97;p15"/>
          <p:cNvSpPr txBox="1">
            <a:spLocks noGrp="1"/>
          </p:cNvSpPr>
          <p:nvPr>
            <p:ph type="ctrTitle"/>
          </p:nvPr>
        </p:nvSpPr>
        <p:spPr>
          <a:xfrm>
            <a:off x="1586847" y="2272910"/>
            <a:ext cx="58326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a:solidFill>
                  <a:schemeClr val="accent4"/>
                </a:solidFill>
              </a:rPr>
              <a:t>1.</a:t>
            </a:r>
            <a:endParaRPr sz="6000">
              <a:solidFill>
                <a:schemeClr val="accent4"/>
              </a:solidFill>
            </a:endParaRPr>
          </a:p>
          <a:p>
            <a:pPr marL="0" lvl="0" indent="0" algn="l" rtl="0">
              <a:spcBef>
                <a:spcPts val="0"/>
              </a:spcBef>
              <a:spcAft>
                <a:spcPts val="0"/>
              </a:spcAft>
              <a:buNone/>
            </a:pPr>
            <a:r>
              <a:rPr lang="de-DE"/>
              <a:t>Projekt und Projektmanagement</a:t>
            </a:r>
          </a:p>
        </p:txBody>
      </p:sp>
      <p:sp>
        <p:nvSpPr>
          <p:cNvPr id="99" name="Google Shape;99;p15"/>
          <p:cNvSpPr txBox="1">
            <a:spLocks noGrp="1"/>
          </p:cNvSpPr>
          <p:nvPr>
            <p:ph type="sldNum" idx="4294967295"/>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a:t>
            </a:fld>
            <a:endParaRPr/>
          </a:p>
        </p:txBody>
      </p:sp>
    </p:spTree>
    <p:extLst>
      <p:ext uri="{BB962C8B-B14F-4D97-AF65-F5344CB8AC3E}">
        <p14:creationId xmlns:p14="http://schemas.microsoft.com/office/powerpoint/2010/main" val="3127769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2365F7-66A3-1F78-0429-B61F9E4E1F8B}"/>
              </a:ext>
            </a:extLst>
          </p:cNvPr>
          <p:cNvSpPr>
            <a:spLocks noGrp="1"/>
          </p:cNvSpPr>
          <p:nvPr>
            <p:ph type="title"/>
          </p:nvPr>
        </p:nvSpPr>
        <p:spPr/>
        <p:txBody>
          <a:bodyPr/>
          <a:lstStyle/>
          <a:p>
            <a:r>
              <a:rPr lang="de-DE"/>
              <a:t>Was ist ein Projekt?</a:t>
            </a:r>
          </a:p>
        </p:txBody>
      </p:sp>
      <p:sp>
        <p:nvSpPr>
          <p:cNvPr id="3" name="Textplatzhalter 2">
            <a:extLst>
              <a:ext uri="{FF2B5EF4-FFF2-40B4-BE49-F238E27FC236}">
                <a16:creationId xmlns:a16="http://schemas.microsoft.com/office/drawing/2014/main" id="{A7C05ACE-BBF7-BC61-9D9E-A0696481EDC2}"/>
              </a:ext>
            </a:extLst>
          </p:cNvPr>
          <p:cNvSpPr>
            <a:spLocks noGrp="1"/>
          </p:cNvSpPr>
          <p:nvPr>
            <p:ph type="body" idx="1"/>
          </p:nvPr>
        </p:nvSpPr>
        <p:spPr/>
        <p:txBody>
          <a:bodyPr/>
          <a:lstStyle/>
          <a:p>
            <a:r>
              <a:rPr lang="de-DE"/>
              <a:t>Wortursprung </a:t>
            </a:r>
          </a:p>
          <a:p>
            <a:pPr lvl="1"/>
            <a:r>
              <a:rPr lang="de-DE" err="1"/>
              <a:t>proiectum</a:t>
            </a:r>
            <a:r>
              <a:rPr lang="de-DE"/>
              <a:t> = das nach vorne Geworfene</a:t>
            </a:r>
          </a:p>
          <a:p>
            <a:endParaRPr lang="de-DE"/>
          </a:p>
          <a:p>
            <a:r>
              <a:rPr lang="de-DE"/>
              <a:t>Arbeitsdefinition</a:t>
            </a:r>
          </a:p>
          <a:p>
            <a:pPr lvl="1"/>
            <a:r>
              <a:rPr lang="de-DE"/>
              <a:t>Ein </a:t>
            </a:r>
            <a:r>
              <a:rPr lang="de-DE" b="1"/>
              <a:t>zeitlich befristetes </a:t>
            </a:r>
            <a:r>
              <a:rPr lang="de-DE"/>
              <a:t>Vorhaben, das sich durch </a:t>
            </a:r>
            <a:r>
              <a:rPr lang="de-DE" b="1"/>
              <a:t>Neuartigkeit </a:t>
            </a:r>
            <a:r>
              <a:rPr lang="de-DE"/>
              <a:t>und </a:t>
            </a:r>
            <a:r>
              <a:rPr lang="de-DE" b="1"/>
              <a:t>Einmaligkeit</a:t>
            </a:r>
            <a:r>
              <a:rPr lang="de-DE"/>
              <a:t> auszeichnet, sowie eine beachtliche </a:t>
            </a:r>
            <a:r>
              <a:rPr lang="de-DE" b="1"/>
              <a:t>Größe </a:t>
            </a:r>
            <a:r>
              <a:rPr lang="de-DE"/>
              <a:t>und einen hohen Grad an </a:t>
            </a:r>
            <a:r>
              <a:rPr lang="de-DE" b="1"/>
              <a:t>Komplexität</a:t>
            </a:r>
            <a:r>
              <a:rPr lang="de-DE"/>
              <a:t> aufweist</a:t>
            </a:r>
          </a:p>
          <a:p>
            <a:endParaRPr lang="de-DE"/>
          </a:p>
        </p:txBody>
      </p:sp>
      <p:sp>
        <p:nvSpPr>
          <p:cNvPr id="4" name="Foliennummernplatzhalter 3">
            <a:extLst>
              <a:ext uri="{FF2B5EF4-FFF2-40B4-BE49-F238E27FC236}">
                <a16:creationId xmlns:a16="http://schemas.microsoft.com/office/drawing/2014/main" id="{9B0C36AD-BC49-A1D2-1833-BD549733A3EB}"/>
              </a:ext>
            </a:extLst>
          </p:cNvPr>
          <p:cNvSpPr>
            <a:spLocks noGrp="1"/>
          </p:cNvSpPr>
          <p:nvPr>
            <p:ph type="sldNum" idx="12"/>
          </p:nvPr>
        </p:nvSpPr>
        <p:spPr/>
        <p:txBody>
          <a:bodyPr/>
          <a:lstStyle/>
          <a:p>
            <a:fld id="{00000000-1234-1234-1234-123412341234}" type="slidenum">
              <a:rPr lang="de-DE" smtClean="0"/>
              <a:pPr/>
              <a:t>6</a:t>
            </a:fld>
            <a:endParaRPr lang="de-DE"/>
          </a:p>
        </p:txBody>
      </p:sp>
    </p:spTree>
    <p:extLst>
      <p:ext uri="{BB962C8B-B14F-4D97-AF65-F5344CB8AC3E}">
        <p14:creationId xmlns:p14="http://schemas.microsoft.com/office/powerpoint/2010/main" val="2314531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278A1E-DC12-63F0-6A53-15DF2A95ABC5}"/>
              </a:ext>
            </a:extLst>
          </p:cNvPr>
          <p:cNvSpPr>
            <a:spLocks noGrp="1"/>
          </p:cNvSpPr>
          <p:nvPr>
            <p:ph type="title"/>
          </p:nvPr>
        </p:nvSpPr>
        <p:spPr/>
        <p:txBody>
          <a:bodyPr/>
          <a:lstStyle/>
          <a:p>
            <a:r>
              <a:rPr lang="de-DE"/>
              <a:t>Was ist ein Projekt?</a:t>
            </a:r>
          </a:p>
        </p:txBody>
      </p:sp>
      <p:sp>
        <p:nvSpPr>
          <p:cNvPr id="3" name="Textplatzhalter 2">
            <a:extLst>
              <a:ext uri="{FF2B5EF4-FFF2-40B4-BE49-F238E27FC236}">
                <a16:creationId xmlns:a16="http://schemas.microsoft.com/office/drawing/2014/main" id="{B3134578-A429-BE09-D7B3-F4EF00078658}"/>
              </a:ext>
            </a:extLst>
          </p:cNvPr>
          <p:cNvSpPr>
            <a:spLocks noGrp="1"/>
          </p:cNvSpPr>
          <p:nvPr>
            <p:ph type="body" idx="1"/>
          </p:nvPr>
        </p:nvSpPr>
        <p:spPr/>
        <p:txBody>
          <a:bodyPr/>
          <a:lstStyle/>
          <a:p>
            <a:pPr marL="0" indent="0">
              <a:buNone/>
            </a:pPr>
            <a:r>
              <a:rPr lang="de-DE"/>
              <a:t>Nach DIN 69901-5:2009:</a:t>
            </a:r>
          </a:p>
          <a:p>
            <a:pPr marL="0" indent="0">
              <a:buNone/>
            </a:pPr>
            <a:r>
              <a:rPr lang="de-DE"/>
              <a:t>„Vorhaben, das im Wesentlichen durch die Einmaligkeit der Bedingungen in ihrer Gesamtheit gekennzeichnet ist, z. B. Zielvorgabe, finanzielle, personelle und andere Begrenzungen, Abgrenzung gegenüber anderen Vorhaben und projektspezifische Organisation.“</a:t>
            </a:r>
          </a:p>
          <a:p>
            <a:endParaRPr lang="de-DE"/>
          </a:p>
        </p:txBody>
      </p:sp>
      <p:sp>
        <p:nvSpPr>
          <p:cNvPr id="4" name="Foliennummernplatzhalter 3">
            <a:extLst>
              <a:ext uri="{FF2B5EF4-FFF2-40B4-BE49-F238E27FC236}">
                <a16:creationId xmlns:a16="http://schemas.microsoft.com/office/drawing/2014/main" id="{31D392FF-9DCD-3033-D944-CB148B2215EB}"/>
              </a:ext>
            </a:extLst>
          </p:cNvPr>
          <p:cNvSpPr>
            <a:spLocks noGrp="1"/>
          </p:cNvSpPr>
          <p:nvPr>
            <p:ph type="sldNum" idx="12"/>
          </p:nvPr>
        </p:nvSpPr>
        <p:spPr/>
        <p:txBody>
          <a:bodyPr/>
          <a:lstStyle/>
          <a:p>
            <a:fld id="{00000000-1234-1234-1234-123412341234}" type="slidenum">
              <a:rPr lang="de-DE" smtClean="0"/>
              <a:pPr/>
              <a:t>7</a:t>
            </a:fld>
            <a:endParaRPr lang="de-DE"/>
          </a:p>
        </p:txBody>
      </p:sp>
    </p:spTree>
    <p:extLst>
      <p:ext uri="{BB962C8B-B14F-4D97-AF65-F5344CB8AC3E}">
        <p14:creationId xmlns:p14="http://schemas.microsoft.com/office/powerpoint/2010/main" val="336443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6FAED8-90EC-EE95-AD3A-DA9E0161654C}"/>
              </a:ext>
            </a:extLst>
          </p:cNvPr>
          <p:cNvSpPr>
            <a:spLocks noGrp="1"/>
          </p:cNvSpPr>
          <p:nvPr>
            <p:ph type="title"/>
          </p:nvPr>
        </p:nvSpPr>
        <p:spPr/>
        <p:txBody>
          <a:bodyPr/>
          <a:lstStyle/>
          <a:p>
            <a:r>
              <a:rPr lang="de-DE"/>
              <a:t>Was ist Projektmanagement?</a:t>
            </a:r>
          </a:p>
        </p:txBody>
      </p:sp>
      <p:sp>
        <p:nvSpPr>
          <p:cNvPr id="3" name="Textplatzhalter 2">
            <a:extLst>
              <a:ext uri="{FF2B5EF4-FFF2-40B4-BE49-F238E27FC236}">
                <a16:creationId xmlns:a16="http://schemas.microsoft.com/office/drawing/2014/main" id="{10DACB64-38EB-EACE-D28A-43AE1D2FEAEC}"/>
              </a:ext>
            </a:extLst>
          </p:cNvPr>
          <p:cNvSpPr>
            <a:spLocks noGrp="1"/>
          </p:cNvSpPr>
          <p:nvPr>
            <p:ph type="body" idx="1"/>
          </p:nvPr>
        </p:nvSpPr>
        <p:spPr>
          <a:xfrm>
            <a:off x="786150" y="1010720"/>
            <a:ext cx="7571700" cy="3573600"/>
          </a:xfrm>
        </p:spPr>
        <p:txBody>
          <a:bodyPr/>
          <a:lstStyle/>
          <a:p>
            <a:pPr marL="0" indent="0" fontAlgn="base">
              <a:buNone/>
            </a:pPr>
            <a:r>
              <a:rPr lang="de-DE"/>
              <a:t>Nach DIN 69901-5:2009-01</a:t>
            </a:r>
          </a:p>
          <a:p>
            <a:pPr marL="0" indent="0" fontAlgn="base">
              <a:buNone/>
            </a:pPr>
            <a:r>
              <a:rPr lang="de-DE"/>
              <a:t>„Die Gesamtheit von Führungsaufgaben, -organisationen, -techniken und -mitteln für die Initiierung, Definition, Planung, Steuerung und den Abschluss von Projekten.“</a:t>
            </a:r>
          </a:p>
          <a:p>
            <a:pPr marL="0" indent="0" fontAlgn="base">
              <a:buNone/>
            </a:pPr>
            <a:endParaRPr lang="de-DE" sz="1200"/>
          </a:p>
          <a:p>
            <a:pPr marL="0" indent="0" fontAlgn="base">
              <a:buNone/>
            </a:pPr>
            <a:r>
              <a:rPr lang="de-DE"/>
              <a:t>Nach ISO  21500:2012</a:t>
            </a:r>
          </a:p>
          <a:p>
            <a:pPr marL="0" indent="0" fontAlgn="base">
              <a:buNone/>
            </a:pPr>
            <a:r>
              <a:rPr lang="de-DE"/>
              <a:t>„Projektmanagement ist die Anwendung von Methoden. Hilfsmitteln, Techniken und Kompetenzen in einem Projekt. Es umfasst das Zusammenwirken der verschiedenen Phasen des Projektzyklus.“</a:t>
            </a:r>
          </a:p>
          <a:p>
            <a:endParaRPr lang="de-DE"/>
          </a:p>
        </p:txBody>
      </p:sp>
      <p:sp>
        <p:nvSpPr>
          <p:cNvPr id="4" name="Foliennummernplatzhalter 3">
            <a:extLst>
              <a:ext uri="{FF2B5EF4-FFF2-40B4-BE49-F238E27FC236}">
                <a16:creationId xmlns:a16="http://schemas.microsoft.com/office/drawing/2014/main" id="{5106DB5A-98DC-566F-9BF4-002B333C0B2A}"/>
              </a:ext>
            </a:extLst>
          </p:cNvPr>
          <p:cNvSpPr>
            <a:spLocks noGrp="1"/>
          </p:cNvSpPr>
          <p:nvPr>
            <p:ph type="sldNum" idx="12"/>
          </p:nvPr>
        </p:nvSpPr>
        <p:spPr/>
        <p:txBody>
          <a:bodyPr/>
          <a:lstStyle/>
          <a:p>
            <a:fld id="{00000000-1234-1234-1234-123412341234}" type="slidenum">
              <a:rPr lang="de-DE" smtClean="0"/>
              <a:pPr/>
              <a:t>8</a:t>
            </a:fld>
            <a:endParaRPr lang="de-DE"/>
          </a:p>
        </p:txBody>
      </p:sp>
    </p:spTree>
    <p:extLst>
      <p:ext uri="{BB962C8B-B14F-4D97-AF65-F5344CB8AC3E}">
        <p14:creationId xmlns:p14="http://schemas.microsoft.com/office/powerpoint/2010/main" val="2831135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Unterscheidung nach Projektarten">
            <a:extLst>
              <a:ext uri="{FF2B5EF4-FFF2-40B4-BE49-F238E27FC236}">
                <a16:creationId xmlns:a16="http://schemas.microsoft.com/office/drawing/2014/main" id="{A88E276A-10CC-25D3-4C0B-4284364038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017717"/>
            <a:ext cx="6311462" cy="3920996"/>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8A8D9036-3DE4-58CC-F5BC-6454883D5863}"/>
              </a:ext>
            </a:extLst>
          </p:cNvPr>
          <p:cNvSpPr>
            <a:spLocks noGrp="1"/>
          </p:cNvSpPr>
          <p:nvPr>
            <p:ph type="title"/>
          </p:nvPr>
        </p:nvSpPr>
        <p:spPr/>
        <p:txBody>
          <a:bodyPr/>
          <a:lstStyle/>
          <a:p>
            <a:r>
              <a:rPr lang="de-DE"/>
              <a:t>Arten von Projekten</a:t>
            </a:r>
          </a:p>
        </p:txBody>
      </p:sp>
      <p:sp>
        <p:nvSpPr>
          <p:cNvPr id="3" name="Textplatzhalter 2">
            <a:extLst>
              <a:ext uri="{FF2B5EF4-FFF2-40B4-BE49-F238E27FC236}">
                <a16:creationId xmlns:a16="http://schemas.microsoft.com/office/drawing/2014/main" id="{76F52C8E-DC70-05F8-8203-EB7D8CB5DADF}"/>
              </a:ext>
            </a:extLst>
          </p:cNvPr>
          <p:cNvSpPr>
            <a:spLocks noGrp="1"/>
          </p:cNvSpPr>
          <p:nvPr>
            <p:ph type="body" idx="1"/>
          </p:nvPr>
        </p:nvSpPr>
        <p:spPr>
          <a:xfrm>
            <a:off x="3592412" y="4660925"/>
            <a:ext cx="3407478" cy="177851"/>
          </a:xfrm>
        </p:spPr>
        <p:txBody>
          <a:bodyPr/>
          <a:lstStyle/>
          <a:p>
            <a:pPr marL="76200" indent="0">
              <a:buNone/>
            </a:pPr>
            <a:r>
              <a:rPr lang="de-DE" sz="700"/>
              <a:t>https://projekte-leicht-gemacht.de/wp-content/uploads/2021/05/projektarten-1.jpg</a:t>
            </a:r>
          </a:p>
        </p:txBody>
      </p:sp>
      <p:sp>
        <p:nvSpPr>
          <p:cNvPr id="4" name="Foliennummernplatzhalter 3">
            <a:extLst>
              <a:ext uri="{FF2B5EF4-FFF2-40B4-BE49-F238E27FC236}">
                <a16:creationId xmlns:a16="http://schemas.microsoft.com/office/drawing/2014/main" id="{4A05D54A-7236-4910-766E-04D31771EEF8}"/>
              </a:ext>
            </a:extLst>
          </p:cNvPr>
          <p:cNvSpPr>
            <a:spLocks noGrp="1"/>
          </p:cNvSpPr>
          <p:nvPr>
            <p:ph type="sldNum" idx="12"/>
          </p:nvPr>
        </p:nvSpPr>
        <p:spPr/>
        <p:txBody>
          <a:bodyPr/>
          <a:lstStyle/>
          <a:p>
            <a:fld id="{00000000-1234-1234-1234-123412341234}" type="slidenum">
              <a:rPr lang="de-DE" smtClean="0"/>
              <a:pPr/>
              <a:t>9</a:t>
            </a:fld>
            <a:endParaRPr lang="de-DE"/>
          </a:p>
        </p:txBody>
      </p:sp>
    </p:spTree>
    <p:extLst>
      <p:ext uri="{BB962C8B-B14F-4D97-AF65-F5344CB8AC3E}">
        <p14:creationId xmlns:p14="http://schemas.microsoft.com/office/powerpoint/2010/main" val="929960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D3457D-B04C-F1DB-0D9E-F214D3F06C90}"/>
              </a:ext>
            </a:extLst>
          </p:cNvPr>
          <p:cNvSpPr>
            <a:spLocks noGrp="1"/>
          </p:cNvSpPr>
          <p:nvPr>
            <p:ph type="title"/>
          </p:nvPr>
        </p:nvSpPr>
        <p:spPr/>
        <p:txBody>
          <a:bodyPr/>
          <a:lstStyle/>
          <a:p>
            <a:r>
              <a:rPr lang="de-DE"/>
              <a:t>Stacey-Matrix zur Wahl des Projektmanagement-Ansatzes</a:t>
            </a:r>
          </a:p>
        </p:txBody>
      </p:sp>
      <p:sp>
        <p:nvSpPr>
          <p:cNvPr id="4" name="Foliennummernplatzhalter 3">
            <a:extLst>
              <a:ext uri="{FF2B5EF4-FFF2-40B4-BE49-F238E27FC236}">
                <a16:creationId xmlns:a16="http://schemas.microsoft.com/office/drawing/2014/main" id="{C15A6BD4-F091-F54F-1D44-98C0366DEECD}"/>
              </a:ext>
            </a:extLst>
          </p:cNvPr>
          <p:cNvSpPr>
            <a:spLocks noGrp="1"/>
          </p:cNvSpPr>
          <p:nvPr>
            <p:ph type="sldNum" idx="12"/>
          </p:nvPr>
        </p:nvSpPr>
        <p:spPr/>
        <p:txBody>
          <a:bodyPr/>
          <a:lstStyle/>
          <a:p>
            <a:fld id="{00000000-1234-1234-1234-123412341234}" type="slidenum">
              <a:rPr lang="de-DE" smtClean="0"/>
              <a:pPr/>
              <a:t>10</a:t>
            </a:fld>
            <a:endParaRPr lang="de-DE"/>
          </a:p>
        </p:txBody>
      </p:sp>
      <p:pic>
        <p:nvPicPr>
          <p:cNvPr id="5" name="Picture 2">
            <a:extLst>
              <a:ext uri="{FF2B5EF4-FFF2-40B4-BE49-F238E27FC236}">
                <a16:creationId xmlns:a16="http://schemas.microsoft.com/office/drawing/2014/main" id="{FE850B57-9837-8B82-7D37-FB65A76656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9135" y="922797"/>
            <a:ext cx="5715000" cy="3924300"/>
          </a:xfrm>
          <a:prstGeom prst="rect">
            <a:avLst/>
          </a:prstGeom>
          <a:noFill/>
          <a:extLst>
            <a:ext uri="{909E8E84-426E-40DD-AFC4-6F175D3DCCD1}">
              <a14:hiddenFill xmlns:a14="http://schemas.microsoft.com/office/drawing/2010/main">
                <a:solidFill>
                  <a:srgbClr val="FFFFFF"/>
                </a:solidFill>
              </a14:hiddenFill>
            </a:ext>
          </a:extLst>
        </p:spPr>
      </p:pic>
      <p:sp>
        <p:nvSpPr>
          <p:cNvPr id="8" name="Textfeld 7">
            <a:extLst>
              <a:ext uri="{FF2B5EF4-FFF2-40B4-BE49-F238E27FC236}">
                <a16:creationId xmlns:a16="http://schemas.microsoft.com/office/drawing/2014/main" id="{1A5BE898-0560-41D4-CD04-5177C51E8309}"/>
              </a:ext>
            </a:extLst>
          </p:cNvPr>
          <p:cNvSpPr txBox="1"/>
          <p:nvPr/>
        </p:nvSpPr>
        <p:spPr>
          <a:xfrm>
            <a:off x="3559629" y="4893488"/>
            <a:ext cx="6249013" cy="230832"/>
          </a:xfrm>
          <a:prstGeom prst="rect">
            <a:avLst/>
          </a:prstGeom>
          <a:noFill/>
        </p:spPr>
        <p:txBody>
          <a:bodyPr wrap="square">
            <a:spAutoFit/>
          </a:bodyPr>
          <a:lstStyle/>
          <a:p>
            <a:r>
              <a:rPr lang="de-DE" sz="900"/>
              <a:t>https://diehochschulerfrischerin.de/wp-content/uploads/2021/03/stacey-matrix-600x412.jpg</a:t>
            </a:r>
          </a:p>
        </p:txBody>
      </p:sp>
    </p:spTree>
    <p:extLst>
      <p:ext uri="{BB962C8B-B14F-4D97-AF65-F5344CB8AC3E}">
        <p14:creationId xmlns:p14="http://schemas.microsoft.com/office/powerpoint/2010/main" val="37757989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C0460A-593E-FDF9-0ECB-DDA61BD71D64}"/>
              </a:ext>
            </a:extLst>
          </p:cNvPr>
          <p:cNvSpPr>
            <a:spLocks noGrp="1"/>
          </p:cNvSpPr>
          <p:nvPr>
            <p:ph type="title"/>
          </p:nvPr>
        </p:nvSpPr>
        <p:spPr/>
        <p:txBody>
          <a:bodyPr/>
          <a:lstStyle/>
          <a:p>
            <a:r>
              <a:rPr lang="de-DE"/>
              <a:t>Frage</a:t>
            </a:r>
          </a:p>
        </p:txBody>
      </p:sp>
      <p:sp>
        <p:nvSpPr>
          <p:cNvPr id="3" name="Textplatzhalter 2">
            <a:extLst>
              <a:ext uri="{FF2B5EF4-FFF2-40B4-BE49-F238E27FC236}">
                <a16:creationId xmlns:a16="http://schemas.microsoft.com/office/drawing/2014/main" id="{A02E6C63-42FC-91DA-FA68-2379ADE440CC}"/>
              </a:ext>
            </a:extLst>
          </p:cNvPr>
          <p:cNvSpPr>
            <a:spLocks noGrp="1"/>
          </p:cNvSpPr>
          <p:nvPr>
            <p:ph type="body" idx="1"/>
          </p:nvPr>
        </p:nvSpPr>
        <p:spPr/>
        <p:txBody>
          <a:bodyPr/>
          <a:lstStyle/>
          <a:p>
            <a:pPr marL="76200" indent="0">
              <a:buNone/>
            </a:pPr>
            <a:r>
              <a:rPr lang="de-DE"/>
              <a:t>Statistisch gesehen, ist jedes dritte Projekt nicht erfolgreich.</a:t>
            </a:r>
          </a:p>
          <a:p>
            <a:pPr marL="76200" indent="0">
              <a:buNone/>
            </a:pPr>
            <a:endParaRPr lang="de-DE"/>
          </a:p>
          <a:p>
            <a:pPr marL="76200" indent="0">
              <a:buNone/>
            </a:pPr>
            <a:r>
              <a:rPr lang="de-DE"/>
              <a:t>Warum scheitern Projekte?</a:t>
            </a:r>
          </a:p>
        </p:txBody>
      </p:sp>
      <p:sp>
        <p:nvSpPr>
          <p:cNvPr id="4" name="Foliennummernplatzhalter 3">
            <a:extLst>
              <a:ext uri="{FF2B5EF4-FFF2-40B4-BE49-F238E27FC236}">
                <a16:creationId xmlns:a16="http://schemas.microsoft.com/office/drawing/2014/main" id="{72E26B32-79BC-1DB4-7324-0B682F4DFCE2}"/>
              </a:ext>
            </a:extLst>
          </p:cNvPr>
          <p:cNvSpPr>
            <a:spLocks noGrp="1"/>
          </p:cNvSpPr>
          <p:nvPr>
            <p:ph type="sldNum" idx="12"/>
          </p:nvPr>
        </p:nvSpPr>
        <p:spPr/>
        <p:txBody>
          <a:bodyPr/>
          <a:lstStyle/>
          <a:p>
            <a:fld id="{00000000-1234-1234-1234-123412341234}" type="slidenum">
              <a:rPr lang="de-DE" smtClean="0"/>
              <a:pPr/>
              <a:t>11</a:t>
            </a:fld>
            <a:endParaRPr lang="de-DE"/>
          </a:p>
        </p:txBody>
      </p:sp>
    </p:spTree>
    <p:extLst>
      <p:ext uri="{BB962C8B-B14F-4D97-AF65-F5344CB8AC3E}">
        <p14:creationId xmlns:p14="http://schemas.microsoft.com/office/powerpoint/2010/main" val="2958537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8A71FA-96E6-0EDD-DA0F-8B05BA4521E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0487" y="790910"/>
            <a:ext cx="8963025" cy="3966137"/>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el 4">
            <a:extLst>
              <a:ext uri="{FF2B5EF4-FFF2-40B4-BE49-F238E27FC236}">
                <a16:creationId xmlns:a16="http://schemas.microsoft.com/office/drawing/2014/main" id="{92198B8B-0AE4-B43C-E864-88F72E8C18E0}"/>
              </a:ext>
            </a:extLst>
          </p:cNvPr>
          <p:cNvSpPr>
            <a:spLocks noGrp="1"/>
          </p:cNvSpPr>
          <p:nvPr>
            <p:ph type="title"/>
          </p:nvPr>
        </p:nvSpPr>
        <p:spPr/>
        <p:txBody>
          <a:bodyPr/>
          <a:lstStyle/>
          <a:p>
            <a:r>
              <a:rPr lang="de-DE"/>
              <a:t>Klassischer Projektprozess</a:t>
            </a:r>
          </a:p>
        </p:txBody>
      </p:sp>
      <p:sp>
        <p:nvSpPr>
          <p:cNvPr id="4" name="Inhaltsplatzhalter 2">
            <a:extLst>
              <a:ext uri="{FF2B5EF4-FFF2-40B4-BE49-F238E27FC236}">
                <a16:creationId xmlns:a16="http://schemas.microsoft.com/office/drawing/2014/main" id="{2B4CBDBC-470B-E1AA-0B7D-F91E1C086BD6}"/>
              </a:ext>
            </a:extLst>
          </p:cNvPr>
          <p:cNvSpPr>
            <a:spLocks noGrp="1"/>
          </p:cNvSpPr>
          <p:nvPr>
            <p:ph type="body" idx="1"/>
          </p:nvPr>
        </p:nvSpPr>
        <p:spPr>
          <a:xfrm>
            <a:off x="1248606" y="4757047"/>
            <a:ext cx="7571700" cy="310063"/>
          </a:xfrm>
        </p:spPr>
        <p:txBody>
          <a:bodyPr>
            <a:normAutofit fontScale="47500" lnSpcReduction="20000"/>
          </a:bodyPr>
          <a:lstStyle/>
          <a:p>
            <a:pPr marL="0" indent="0" algn="r">
              <a:buNone/>
            </a:pPr>
            <a:r>
              <a:rPr lang="en-US" sz="900" err="1"/>
              <a:t>Bohinc</a:t>
            </a:r>
            <a:r>
              <a:rPr lang="en-US" sz="900"/>
              <a:t> 2010: 31</a:t>
            </a:r>
          </a:p>
        </p:txBody>
      </p:sp>
      <p:sp>
        <p:nvSpPr>
          <p:cNvPr id="2" name="Foliennummernplatzhalter 1" hidden="1">
            <a:extLst>
              <a:ext uri="{FF2B5EF4-FFF2-40B4-BE49-F238E27FC236}">
                <a16:creationId xmlns:a16="http://schemas.microsoft.com/office/drawing/2014/main" id="{FA907092-2FDF-6093-1E4B-30C83AA58B06}"/>
              </a:ext>
            </a:extLst>
          </p:cNvPr>
          <p:cNvSpPr>
            <a:spLocks noGrp="1"/>
          </p:cNvSpPr>
          <p:nvPr>
            <p:ph type="sldNum" idx="12"/>
          </p:nvPr>
        </p:nvSpPr>
        <p:spPr/>
        <p:txBody>
          <a:bodyPr/>
          <a:lstStyle/>
          <a:p>
            <a:pPr marL="0" lvl="0" indent="0" algn="r" rtl="0">
              <a:spcBef>
                <a:spcPts val="0"/>
              </a:spcBef>
              <a:spcAft>
                <a:spcPts val="600"/>
              </a:spcAft>
              <a:buNone/>
            </a:pPr>
            <a:fld id="{00000000-1234-1234-1234-123412341234}" type="slidenum">
              <a:rPr lang="de-DE" smtClean="0"/>
              <a:pPr marL="0" lvl="0" indent="0" algn="r" rtl="0">
                <a:spcBef>
                  <a:spcPts val="0"/>
                </a:spcBef>
                <a:spcAft>
                  <a:spcPts val="600"/>
                </a:spcAft>
                <a:buNone/>
              </a:pPr>
              <a:t>12</a:t>
            </a:fld>
            <a:endParaRPr lang="de-DE"/>
          </a:p>
        </p:txBody>
      </p:sp>
    </p:spTree>
    <p:extLst>
      <p:ext uri="{BB962C8B-B14F-4D97-AF65-F5344CB8AC3E}">
        <p14:creationId xmlns:p14="http://schemas.microsoft.com/office/powerpoint/2010/main" val="1405017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02E00D-2699-093D-96DE-EA29B0418ED8}"/>
              </a:ext>
            </a:extLst>
          </p:cNvPr>
          <p:cNvSpPr>
            <a:spLocks noGrp="1"/>
          </p:cNvSpPr>
          <p:nvPr>
            <p:ph type="title"/>
          </p:nvPr>
        </p:nvSpPr>
        <p:spPr>
          <a:xfrm>
            <a:off x="786150" y="308120"/>
            <a:ext cx="7571700" cy="702600"/>
          </a:xfrm>
        </p:spPr>
        <p:txBody>
          <a:bodyPr/>
          <a:lstStyle/>
          <a:p>
            <a:r>
              <a:rPr lang="de-DE"/>
              <a:t>Das Magische Dreieck</a:t>
            </a:r>
          </a:p>
        </p:txBody>
      </p:sp>
      <p:sp>
        <p:nvSpPr>
          <p:cNvPr id="4" name="Foliennummernplatzhalter 3">
            <a:extLst>
              <a:ext uri="{FF2B5EF4-FFF2-40B4-BE49-F238E27FC236}">
                <a16:creationId xmlns:a16="http://schemas.microsoft.com/office/drawing/2014/main" id="{CD356CF5-45A9-7A8B-DBEB-7ECBDE630A25}"/>
              </a:ext>
            </a:extLst>
          </p:cNvPr>
          <p:cNvSpPr>
            <a:spLocks noGrp="1"/>
          </p:cNvSpPr>
          <p:nvPr>
            <p:ph type="sldNum" idx="12"/>
          </p:nvPr>
        </p:nvSpPr>
        <p:spPr/>
        <p:txBody>
          <a:bodyPr/>
          <a:lstStyle/>
          <a:p>
            <a:fld id="{00000000-1234-1234-1234-123412341234}" type="slidenum">
              <a:rPr lang="de-DE" smtClean="0"/>
              <a:pPr/>
              <a:t>13</a:t>
            </a:fld>
            <a:endParaRPr lang="de-DE"/>
          </a:p>
        </p:txBody>
      </p:sp>
      <p:pic>
        <p:nvPicPr>
          <p:cNvPr id="1026" name="Picture 2" descr="Das magische Dreieck mit Kundenzufriedenheit">
            <a:extLst>
              <a:ext uri="{FF2B5EF4-FFF2-40B4-BE49-F238E27FC236}">
                <a16:creationId xmlns:a16="http://schemas.microsoft.com/office/drawing/2014/main" id="{E5B271BA-150A-FCCA-2948-10905596E6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150" y="1147516"/>
            <a:ext cx="7618234" cy="3602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100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985DB5-8BDE-B3E8-B6C4-170890D7DA14}"/>
              </a:ext>
            </a:extLst>
          </p:cNvPr>
          <p:cNvSpPr>
            <a:spLocks noGrp="1"/>
          </p:cNvSpPr>
          <p:nvPr>
            <p:ph type="title"/>
          </p:nvPr>
        </p:nvSpPr>
        <p:spPr/>
        <p:txBody>
          <a:bodyPr/>
          <a:lstStyle/>
          <a:p>
            <a:r>
              <a:rPr lang="de-DE"/>
              <a:t>Deming-Kreis</a:t>
            </a:r>
          </a:p>
        </p:txBody>
      </p:sp>
      <p:sp>
        <p:nvSpPr>
          <p:cNvPr id="3" name="Textplatzhalter 2">
            <a:extLst>
              <a:ext uri="{FF2B5EF4-FFF2-40B4-BE49-F238E27FC236}">
                <a16:creationId xmlns:a16="http://schemas.microsoft.com/office/drawing/2014/main" id="{6E8C4988-1168-827D-FA67-730271CC6D13}"/>
              </a:ext>
            </a:extLst>
          </p:cNvPr>
          <p:cNvSpPr>
            <a:spLocks noGrp="1"/>
          </p:cNvSpPr>
          <p:nvPr>
            <p:ph type="body" idx="1"/>
          </p:nvPr>
        </p:nvSpPr>
        <p:spPr>
          <a:xfrm>
            <a:off x="786150" y="1176251"/>
            <a:ext cx="7571700" cy="2848742"/>
          </a:xfrm>
        </p:spPr>
        <p:txBody>
          <a:bodyPr/>
          <a:lstStyle/>
          <a:p>
            <a:r>
              <a:rPr lang="de-DE" dirty="0"/>
              <a:t>Plane, bevor du etwas tust.</a:t>
            </a:r>
          </a:p>
          <a:p>
            <a:r>
              <a:rPr lang="de-DE" dirty="0"/>
              <a:t>___, was du geplant hast.</a:t>
            </a:r>
          </a:p>
          <a:p>
            <a:r>
              <a:rPr lang="de-DE" dirty="0"/>
              <a:t> _____ , ob das Getane dem Plan entspricht.</a:t>
            </a:r>
          </a:p>
          <a:p>
            <a:r>
              <a:rPr lang="de-DE" dirty="0"/>
              <a:t>Entscheide, ___ __ ___ ___, wenn die Ausführung nicht mit dem Plan übereinstimmt. </a:t>
            </a:r>
          </a:p>
          <a:p>
            <a:r>
              <a:rPr lang="de-DE" dirty="0"/>
              <a:t>Beginne den _________ wieder von Neuem.</a:t>
            </a:r>
          </a:p>
          <a:p>
            <a:endParaRPr lang="de-DE" dirty="0"/>
          </a:p>
        </p:txBody>
      </p:sp>
      <p:sp>
        <p:nvSpPr>
          <p:cNvPr id="4" name="Foliennummernplatzhalter 3">
            <a:extLst>
              <a:ext uri="{FF2B5EF4-FFF2-40B4-BE49-F238E27FC236}">
                <a16:creationId xmlns:a16="http://schemas.microsoft.com/office/drawing/2014/main" id="{190EB28C-3D6F-FB15-589A-AF8E0D63DA34}"/>
              </a:ext>
            </a:extLst>
          </p:cNvPr>
          <p:cNvSpPr>
            <a:spLocks noGrp="1"/>
          </p:cNvSpPr>
          <p:nvPr>
            <p:ph type="sldNum" idx="12"/>
          </p:nvPr>
        </p:nvSpPr>
        <p:spPr/>
        <p:txBody>
          <a:bodyPr/>
          <a:lstStyle/>
          <a:p>
            <a:fld id="{00000000-1234-1234-1234-123412341234}" type="slidenum">
              <a:rPr lang="de-DE" smtClean="0"/>
              <a:pPr/>
              <a:t>14</a:t>
            </a:fld>
            <a:endParaRPr lang="de-DE"/>
          </a:p>
        </p:txBody>
      </p:sp>
      <p:sp>
        <p:nvSpPr>
          <p:cNvPr id="7" name="Textfeld 6">
            <a:extLst>
              <a:ext uri="{FF2B5EF4-FFF2-40B4-BE49-F238E27FC236}">
                <a16:creationId xmlns:a16="http://schemas.microsoft.com/office/drawing/2014/main" id="{0C28C80B-E1AE-0C53-9D41-3E71CE1D35E6}"/>
              </a:ext>
            </a:extLst>
          </p:cNvPr>
          <p:cNvSpPr txBox="1"/>
          <p:nvPr/>
        </p:nvSpPr>
        <p:spPr>
          <a:xfrm>
            <a:off x="1306286" y="1712255"/>
            <a:ext cx="522514" cy="430887"/>
          </a:xfrm>
          <a:prstGeom prst="rect">
            <a:avLst/>
          </a:prstGeom>
          <a:noFill/>
        </p:spPr>
        <p:txBody>
          <a:bodyPr wrap="square" rtlCol="0">
            <a:spAutoFit/>
          </a:bodyPr>
          <a:lstStyle/>
          <a:p>
            <a:r>
              <a:rPr lang="de-DE" sz="2200" dirty="0"/>
              <a:t>Tu</a:t>
            </a:r>
          </a:p>
        </p:txBody>
      </p:sp>
      <p:sp>
        <p:nvSpPr>
          <p:cNvPr id="8" name="Textfeld 7">
            <a:extLst>
              <a:ext uri="{FF2B5EF4-FFF2-40B4-BE49-F238E27FC236}">
                <a16:creationId xmlns:a16="http://schemas.microsoft.com/office/drawing/2014/main" id="{6FE7C7E0-3BC2-1ACC-5875-409A49F3659F}"/>
              </a:ext>
            </a:extLst>
          </p:cNvPr>
          <p:cNvSpPr txBox="1"/>
          <p:nvPr/>
        </p:nvSpPr>
        <p:spPr>
          <a:xfrm>
            <a:off x="1340303" y="2140863"/>
            <a:ext cx="976993" cy="430887"/>
          </a:xfrm>
          <a:prstGeom prst="rect">
            <a:avLst/>
          </a:prstGeom>
          <a:noFill/>
        </p:spPr>
        <p:txBody>
          <a:bodyPr wrap="square" rtlCol="0">
            <a:spAutoFit/>
          </a:bodyPr>
          <a:lstStyle/>
          <a:p>
            <a:r>
              <a:rPr lang="de-DE" sz="2200" dirty="0"/>
              <a:t>Prüfe</a:t>
            </a:r>
          </a:p>
        </p:txBody>
      </p:sp>
      <p:sp>
        <p:nvSpPr>
          <p:cNvPr id="9" name="Textfeld 8">
            <a:extLst>
              <a:ext uri="{FF2B5EF4-FFF2-40B4-BE49-F238E27FC236}">
                <a16:creationId xmlns:a16="http://schemas.microsoft.com/office/drawing/2014/main" id="{06D32E41-A861-21D1-23AE-B31B16B3FF64}"/>
              </a:ext>
            </a:extLst>
          </p:cNvPr>
          <p:cNvSpPr txBox="1"/>
          <p:nvPr/>
        </p:nvSpPr>
        <p:spPr>
          <a:xfrm>
            <a:off x="2798988" y="2571751"/>
            <a:ext cx="2001612" cy="430887"/>
          </a:xfrm>
          <a:prstGeom prst="rect">
            <a:avLst/>
          </a:prstGeom>
          <a:noFill/>
        </p:spPr>
        <p:txBody>
          <a:bodyPr wrap="square" rtlCol="0">
            <a:spAutoFit/>
          </a:bodyPr>
          <a:lstStyle/>
          <a:p>
            <a:r>
              <a:rPr lang="de-DE" sz="2200"/>
              <a:t>was zu tun ist</a:t>
            </a:r>
          </a:p>
        </p:txBody>
      </p:sp>
      <p:sp>
        <p:nvSpPr>
          <p:cNvPr id="10" name="Textfeld 9">
            <a:extLst>
              <a:ext uri="{FF2B5EF4-FFF2-40B4-BE49-F238E27FC236}">
                <a16:creationId xmlns:a16="http://schemas.microsoft.com/office/drawing/2014/main" id="{2B58BEAD-C7DA-D8E5-1720-23B164D5282D}"/>
              </a:ext>
            </a:extLst>
          </p:cNvPr>
          <p:cNvSpPr txBox="1"/>
          <p:nvPr/>
        </p:nvSpPr>
        <p:spPr>
          <a:xfrm>
            <a:off x="2984045" y="3403606"/>
            <a:ext cx="1446441" cy="430887"/>
          </a:xfrm>
          <a:prstGeom prst="rect">
            <a:avLst/>
          </a:prstGeom>
          <a:noFill/>
        </p:spPr>
        <p:txBody>
          <a:bodyPr wrap="square" rtlCol="0">
            <a:spAutoFit/>
          </a:bodyPr>
          <a:lstStyle/>
          <a:p>
            <a:r>
              <a:rPr lang="de-DE" sz="2200"/>
              <a:t>Kreislauf</a:t>
            </a:r>
          </a:p>
        </p:txBody>
      </p:sp>
    </p:spTree>
    <p:extLst>
      <p:ext uri="{BB962C8B-B14F-4D97-AF65-F5344CB8AC3E}">
        <p14:creationId xmlns:p14="http://schemas.microsoft.com/office/powerpoint/2010/main" val="154699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a:spLocks noGrp="1"/>
          </p:cNvSpPr>
          <p:nvPr>
            <p:ph type="ctrTitle"/>
          </p:nvPr>
        </p:nvSpPr>
        <p:spPr>
          <a:xfrm>
            <a:off x="1586847" y="2272910"/>
            <a:ext cx="58326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a:solidFill>
                  <a:schemeClr val="accent4"/>
                </a:solidFill>
              </a:rPr>
              <a:t>2.</a:t>
            </a:r>
            <a:endParaRPr sz="6000">
              <a:solidFill>
                <a:schemeClr val="accent4"/>
              </a:solidFill>
            </a:endParaRPr>
          </a:p>
          <a:p>
            <a:pPr marL="0" lvl="0" indent="0" algn="l" rtl="0">
              <a:spcBef>
                <a:spcPts val="0"/>
              </a:spcBef>
              <a:spcAft>
                <a:spcPts val="0"/>
              </a:spcAft>
              <a:buNone/>
            </a:pPr>
            <a:r>
              <a:rPr lang="de-DE"/>
              <a:t>Von der Idee zum Projekt</a:t>
            </a:r>
          </a:p>
        </p:txBody>
      </p:sp>
      <p:sp>
        <p:nvSpPr>
          <p:cNvPr id="99" name="Google Shape;99;p15"/>
          <p:cNvSpPr txBox="1">
            <a:spLocks noGrp="1"/>
          </p:cNvSpPr>
          <p:nvPr>
            <p:ph type="sldNum" idx="4294967295"/>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15</a:t>
            </a:fld>
            <a:endParaRPr/>
          </a:p>
        </p:txBody>
      </p:sp>
    </p:spTree>
    <p:extLst>
      <p:ext uri="{BB962C8B-B14F-4D97-AF65-F5344CB8AC3E}">
        <p14:creationId xmlns:p14="http://schemas.microsoft.com/office/powerpoint/2010/main" val="1860770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A047174-2577-68BF-23CE-A76F234E051B}"/>
              </a:ext>
            </a:extLst>
          </p:cNvPr>
          <p:cNvSpPr>
            <a:spLocks noGrp="1"/>
          </p:cNvSpPr>
          <p:nvPr>
            <p:ph type="title"/>
          </p:nvPr>
        </p:nvSpPr>
        <p:spPr/>
        <p:txBody>
          <a:bodyPr/>
          <a:lstStyle/>
          <a:p>
            <a:r>
              <a:rPr lang="de-DE"/>
              <a:t>Von der Idee zum Projekt</a:t>
            </a:r>
          </a:p>
        </p:txBody>
      </p:sp>
      <p:sp>
        <p:nvSpPr>
          <p:cNvPr id="5" name="Textplatzhalter 4">
            <a:extLst>
              <a:ext uri="{FF2B5EF4-FFF2-40B4-BE49-F238E27FC236}">
                <a16:creationId xmlns:a16="http://schemas.microsoft.com/office/drawing/2014/main" id="{BF7F3AA1-F437-8B08-5D60-D938D36EFA00}"/>
              </a:ext>
            </a:extLst>
          </p:cNvPr>
          <p:cNvSpPr>
            <a:spLocks noGrp="1"/>
          </p:cNvSpPr>
          <p:nvPr>
            <p:ph type="body" idx="1"/>
          </p:nvPr>
        </p:nvSpPr>
        <p:spPr/>
        <p:txBody>
          <a:bodyPr/>
          <a:lstStyle/>
          <a:p>
            <a:r>
              <a:rPr lang="de-DE" b="1"/>
              <a:t>Was wollen wir erreichen – für wen und vor allem WARUM?</a:t>
            </a:r>
          </a:p>
          <a:p>
            <a:endParaRPr lang="de-DE" sz="1200" b="1"/>
          </a:p>
          <a:p>
            <a:r>
              <a:rPr lang="de-DE"/>
              <a:t>Warum soll das Projekt durchgeführt werden?</a:t>
            </a:r>
          </a:p>
          <a:p>
            <a:r>
              <a:rPr lang="de-DE"/>
              <a:t>Welchen Nutzen hat das Projekt – und für wen?</a:t>
            </a:r>
          </a:p>
          <a:p>
            <a:r>
              <a:rPr lang="de-DE"/>
              <a:t>Welche Ergebnisse sollen erreicht werden?</a:t>
            </a:r>
          </a:p>
          <a:p>
            <a:r>
              <a:rPr lang="de-DE"/>
              <a:t>Welche Informationen liegen bereits vor bzw. </a:t>
            </a:r>
            <a:br>
              <a:rPr lang="de-DE"/>
            </a:br>
            <a:r>
              <a:rPr lang="de-DE"/>
              <a:t>welche Vorarbeiten wurden bereits erledigt?</a:t>
            </a:r>
          </a:p>
          <a:p>
            <a:r>
              <a:rPr lang="de-DE"/>
              <a:t>Welche Risiken können auftreten?</a:t>
            </a:r>
          </a:p>
        </p:txBody>
      </p:sp>
      <p:pic>
        <p:nvPicPr>
          <p:cNvPr id="7" name="Grafik 6">
            <a:extLst>
              <a:ext uri="{FF2B5EF4-FFF2-40B4-BE49-F238E27FC236}">
                <a16:creationId xmlns:a16="http://schemas.microsoft.com/office/drawing/2014/main" id="{6E389320-F00F-EC4C-E056-6718DC84E0B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388772" y="3358522"/>
            <a:ext cx="1755228" cy="1784978"/>
          </a:xfrm>
          <a:prstGeom prst="rect">
            <a:avLst/>
          </a:prstGeom>
        </p:spPr>
      </p:pic>
    </p:spTree>
    <p:extLst>
      <p:ext uri="{BB962C8B-B14F-4D97-AF65-F5344CB8AC3E}">
        <p14:creationId xmlns:p14="http://schemas.microsoft.com/office/powerpoint/2010/main" val="16239470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466626-0ACC-96BC-F430-E130D54859EC}"/>
              </a:ext>
            </a:extLst>
          </p:cNvPr>
          <p:cNvSpPr>
            <a:spLocks noGrp="1"/>
          </p:cNvSpPr>
          <p:nvPr>
            <p:ph type="title"/>
          </p:nvPr>
        </p:nvSpPr>
        <p:spPr/>
        <p:txBody>
          <a:bodyPr/>
          <a:lstStyle/>
          <a:p>
            <a:endParaRPr lang="de-DE"/>
          </a:p>
        </p:txBody>
      </p:sp>
      <p:sp>
        <p:nvSpPr>
          <p:cNvPr id="3" name="Textplatzhalter 2">
            <a:extLst>
              <a:ext uri="{FF2B5EF4-FFF2-40B4-BE49-F238E27FC236}">
                <a16:creationId xmlns:a16="http://schemas.microsoft.com/office/drawing/2014/main" id="{6A8BCB44-7B10-EAAA-1250-FA09E1C65205}"/>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F349F0CF-E219-FB3C-9E56-97A15A6601C4}"/>
              </a:ext>
            </a:extLst>
          </p:cNvPr>
          <p:cNvSpPr>
            <a:spLocks noGrp="1"/>
          </p:cNvSpPr>
          <p:nvPr>
            <p:ph type="sldNum" idx="12"/>
          </p:nvPr>
        </p:nvSpPr>
        <p:spPr/>
        <p:txBody>
          <a:bodyPr/>
          <a:lstStyle/>
          <a:p>
            <a:fld id="{00000000-1234-1234-1234-123412341234}" type="slidenum">
              <a:rPr lang="de-DE" smtClean="0"/>
              <a:pPr/>
              <a:t>17</a:t>
            </a:fld>
            <a:endParaRPr lang="de-DE"/>
          </a:p>
        </p:txBody>
      </p:sp>
      <p:pic>
        <p:nvPicPr>
          <p:cNvPr id="5" name="Picture 2" descr="warum-wie-was-simon-sinek">
            <a:extLst>
              <a:ext uri="{FF2B5EF4-FFF2-40B4-BE49-F238E27FC236}">
                <a16:creationId xmlns:a16="http://schemas.microsoft.com/office/drawing/2014/main" id="{B83D9443-1B11-4F6F-ED24-BD08808A15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844"/>
            <a:ext cx="9144000" cy="5138737"/>
          </a:xfrm>
          <a:prstGeom prst="rect">
            <a:avLst/>
          </a:prstGeom>
          <a:noFill/>
          <a:extLst>
            <a:ext uri="{909E8E84-426E-40DD-AFC4-6F175D3DCCD1}">
              <a14:hiddenFill xmlns:a14="http://schemas.microsoft.com/office/drawing/2010/main">
                <a:solidFill>
                  <a:srgbClr val="FFFFFF"/>
                </a:solidFill>
              </a14:hiddenFill>
            </a:ext>
          </a:extLst>
        </p:spPr>
      </p:pic>
      <p:sp>
        <p:nvSpPr>
          <p:cNvPr id="7" name="Textfeld 6">
            <a:extLst>
              <a:ext uri="{FF2B5EF4-FFF2-40B4-BE49-F238E27FC236}">
                <a16:creationId xmlns:a16="http://schemas.microsoft.com/office/drawing/2014/main" id="{C05B4F11-7810-4763-11B0-A5CA87AF96B0}"/>
              </a:ext>
            </a:extLst>
          </p:cNvPr>
          <p:cNvSpPr txBox="1"/>
          <p:nvPr/>
        </p:nvSpPr>
        <p:spPr>
          <a:xfrm>
            <a:off x="4319751" y="4920104"/>
            <a:ext cx="4923730" cy="201991"/>
          </a:xfrm>
          <a:prstGeom prst="rect">
            <a:avLst/>
          </a:prstGeom>
          <a:noFill/>
        </p:spPr>
        <p:txBody>
          <a:bodyPr wrap="square">
            <a:spAutoFit/>
          </a:bodyPr>
          <a:lstStyle/>
          <a:p>
            <a:r>
              <a:rPr lang="de-DE" sz="700"/>
              <a:t>https://i1.wp.com/wirber.de/wp-content/uploads/2020/12/warum-wie-was-simon-sinek.jpg?strip=info&amp;w=1000&amp;ssl=1</a:t>
            </a:r>
          </a:p>
        </p:txBody>
      </p:sp>
      <p:sp>
        <p:nvSpPr>
          <p:cNvPr id="9" name="Textfeld 8">
            <a:extLst>
              <a:ext uri="{FF2B5EF4-FFF2-40B4-BE49-F238E27FC236}">
                <a16:creationId xmlns:a16="http://schemas.microsoft.com/office/drawing/2014/main" id="{E3913EA3-BE73-EB5D-F943-CBA6FF6775D0}"/>
              </a:ext>
            </a:extLst>
          </p:cNvPr>
          <p:cNvSpPr txBox="1"/>
          <p:nvPr/>
        </p:nvSpPr>
        <p:spPr>
          <a:xfrm>
            <a:off x="81455" y="227453"/>
            <a:ext cx="4619296" cy="923330"/>
          </a:xfrm>
          <a:prstGeom prst="rect">
            <a:avLst/>
          </a:prstGeom>
          <a:noFill/>
        </p:spPr>
        <p:txBody>
          <a:bodyPr wrap="square">
            <a:spAutoFit/>
          </a:bodyPr>
          <a:lstStyle/>
          <a:p>
            <a:r>
              <a:rPr lang="de-DE" sz="1800" b="1" i="1">
                <a:solidFill>
                  <a:srgbClr val="974B97"/>
                </a:solidFill>
                <a:effectLst/>
                <a:latin typeface="Red Hat Text"/>
              </a:rPr>
              <a:t>WARUM </a:t>
            </a:r>
            <a:r>
              <a:rPr lang="de-DE" sz="1800" b="0" i="1">
                <a:solidFill>
                  <a:srgbClr val="974B97"/>
                </a:solidFill>
                <a:effectLst/>
                <a:latin typeface="Red Hat Text"/>
              </a:rPr>
              <a:t>machen wir etwas, </a:t>
            </a:r>
            <a:br>
              <a:rPr lang="de-DE" sz="1800" b="0" i="1">
                <a:solidFill>
                  <a:srgbClr val="974B97"/>
                </a:solidFill>
                <a:effectLst/>
                <a:latin typeface="Red Hat Text"/>
              </a:rPr>
            </a:br>
            <a:r>
              <a:rPr lang="de-DE" sz="1800" b="1" i="1">
                <a:solidFill>
                  <a:srgbClr val="974B97"/>
                </a:solidFill>
                <a:effectLst/>
                <a:latin typeface="Red Hat Text"/>
              </a:rPr>
              <a:t>WIE </a:t>
            </a:r>
            <a:r>
              <a:rPr lang="de-DE" sz="1800" b="0" i="1">
                <a:solidFill>
                  <a:srgbClr val="974B97"/>
                </a:solidFill>
                <a:effectLst/>
                <a:latin typeface="Red Hat Text"/>
              </a:rPr>
              <a:t>setzen wir es um und </a:t>
            </a:r>
            <a:br>
              <a:rPr lang="de-DE" sz="1800" b="0" i="1">
                <a:solidFill>
                  <a:srgbClr val="974B97"/>
                </a:solidFill>
                <a:effectLst/>
                <a:latin typeface="Red Hat Text"/>
              </a:rPr>
            </a:br>
            <a:r>
              <a:rPr lang="de-DE" sz="1800" b="1" i="1">
                <a:solidFill>
                  <a:srgbClr val="974B97"/>
                </a:solidFill>
                <a:effectLst/>
                <a:latin typeface="Red Hat Text"/>
              </a:rPr>
              <a:t>WAS</a:t>
            </a:r>
            <a:r>
              <a:rPr lang="de-DE" sz="1800" b="0" i="1">
                <a:solidFill>
                  <a:srgbClr val="974B97"/>
                </a:solidFill>
                <a:effectLst/>
                <a:latin typeface="Red Hat Text"/>
              </a:rPr>
              <a:t> entsteht daraus?</a:t>
            </a:r>
            <a:endParaRPr lang="de-DE" sz="1800">
              <a:solidFill>
                <a:srgbClr val="974B97"/>
              </a:solidFill>
            </a:endParaRPr>
          </a:p>
        </p:txBody>
      </p:sp>
    </p:spTree>
    <p:extLst>
      <p:ext uri="{BB962C8B-B14F-4D97-AF65-F5344CB8AC3E}">
        <p14:creationId xmlns:p14="http://schemas.microsoft.com/office/powerpoint/2010/main" val="35008929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E9298F30-4967-45BB-20E7-00A700EE4CA6}"/>
              </a:ext>
            </a:extLst>
          </p:cNvPr>
          <p:cNvSpPr>
            <a:spLocks noGrp="1"/>
          </p:cNvSpPr>
          <p:nvPr>
            <p:ph type="sldNum" idx="12"/>
          </p:nvPr>
        </p:nvSpPr>
        <p:spPr/>
        <p:txBody>
          <a:bodyPr/>
          <a:lstStyle/>
          <a:p>
            <a:fld id="{00000000-1234-1234-1234-123412341234}" type="slidenum">
              <a:rPr lang="de-DE" smtClean="0"/>
              <a:pPr/>
              <a:t>18</a:t>
            </a:fld>
            <a:endParaRPr lang="de-DE"/>
          </a:p>
        </p:txBody>
      </p:sp>
      <p:pic>
        <p:nvPicPr>
          <p:cNvPr id="3074" name="Picture 2" descr="Wie eine Vision und Mission deinen Zielen Klarheit und Power geben –  DRANBLEIBEN Journaling Tools e.K.">
            <a:extLst>
              <a:ext uri="{FF2B5EF4-FFF2-40B4-BE49-F238E27FC236}">
                <a16:creationId xmlns:a16="http://schemas.microsoft.com/office/drawing/2014/main" id="{04152E2C-C6BC-F454-34DC-743A6D4C39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3889375"/>
          </a:xfrm>
          <a:prstGeom prst="rect">
            <a:avLst/>
          </a:prstGeom>
          <a:noFill/>
          <a:extLst>
            <a:ext uri="{909E8E84-426E-40DD-AFC4-6F175D3DCCD1}">
              <a14:hiddenFill xmlns:a14="http://schemas.microsoft.com/office/drawing/2010/main">
                <a:solidFill>
                  <a:srgbClr val="FFFFFF"/>
                </a:solidFill>
              </a14:hiddenFill>
            </a:ext>
          </a:extLst>
        </p:spPr>
      </p:pic>
      <p:sp>
        <p:nvSpPr>
          <p:cNvPr id="8" name="Textfeld 7">
            <a:extLst>
              <a:ext uri="{FF2B5EF4-FFF2-40B4-BE49-F238E27FC236}">
                <a16:creationId xmlns:a16="http://schemas.microsoft.com/office/drawing/2014/main" id="{AD936D66-73C6-3391-9BE8-1D2EBF4C7F30}"/>
              </a:ext>
            </a:extLst>
          </p:cNvPr>
          <p:cNvSpPr txBox="1"/>
          <p:nvPr/>
        </p:nvSpPr>
        <p:spPr>
          <a:xfrm>
            <a:off x="4660588" y="3689320"/>
            <a:ext cx="4677102" cy="200055"/>
          </a:xfrm>
          <a:prstGeom prst="rect">
            <a:avLst/>
          </a:prstGeom>
          <a:noFill/>
        </p:spPr>
        <p:txBody>
          <a:bodyPr wrap="square">
            <a:spAutoFit/>
          </a:bodyPr>
          <a:lstStyle/>
          <a:p>
            <a:r>
              <a:rPr lang="de-DE" sz="700"/>
              <a:t>https://cdn.shopify.com/s/files/1/0060/6961/6751/files/zusammenhang-vision-mission-ziele.jpg?v=1643547767</a:t>
            </a:r>
          </a:p>
        </p:txBody>
      </p:sp>
      <p:sp>
        <p:nvSpPr>
          <p:cNvPr id="3" name="Textfeld 2">
            <a:extLst>
              <a:ext uri="{FF2B5EF4-FFF2-40B4-BE49-F238E27FC236}">
                <a16:creationId xmlns:a16="http://schemas.microsoft.com/office/drawing/2014/main" id="{1365D2CD-4D46-3750-663A-8F43E603AAA8}"/>
              </a:ext>
            </a:extLst>
          </p:cNvPr>
          <p:cNvSpPr txBox="1"/>
          <p:nvPr/>
        </p:nvSpPr>
        <p:spPr>
          <a:xfrm>
            <a:off x="97972" y="4217751"/>
            <a:ext cx="8577941" cy="769441"/>
          </a:xfrm>
          <a:prstGeom prst="rect">
            <a:avLst/>
          </a:prstGeom>
          <a:solidFill>
            <a:srgbClr val="974B97"/>
          </a:solidFill>
        </p:spPr>
        <p:txBody>
          <a:bodyPr wrap="square">
            <a:spAutoFit/>
          </a:bodyPr>
          <a:lstStyle/>
          <a:p>
            <a:r>
              <a:rPr lang="de-DE" sz="2200" b="0" i="0">
                <a:solidFill>
                  <a:schemeClr val="bg1"/>
                </a:solidFill>
                <a:effectLst/>
                <a:latin typeface="Source Sans Pro" panose="020B0503030403020204" pitchFamily="34" charset="0"/>
                <a:ea typeface="Source Sans Pro" panose="020B0503030403020204" pitchFamily="34" charset="0"/>
              </a:rPr>
              <a:t>Das Vision-Statement beschreibt die Intention (das Ziel), </a:t>
            </a:r>
          </a:p>
          <a:p>
            <a:r>
              <a:rPr lang="de-DE" sz="2200" b="0" i="0">
                <a:solidFill>
                  <a:schemeClr val="bg1"/>
                </a:solidFill>
                <a:effectLst/>
                <a:latin typeface="Source Sans Pro" panose="020B0503030403020204" pitchFamily="34" charset="0"/>
                <a:ea typeface="Source Sans Pro" panose="020B0503030403020204" pitchFamily="34" charset="0"/>
              </a:rPr>
              <a:t>das Mission-Statement die tagtägliche Umsetzung (das Wie).</a:t>
            </a:r>
          </a:p>
        </p:txBody>
      </p:sp>
    </p:spTree>
    <p:extLst>
      <p:ext uri="{BB962C8B-B14F-4D97-AF65-F5344CB8AC3E}">
        <p14:creationId xmlns:p14="http://schemas.microsoft.com/office/powerpoint/2010/main" val="3389037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6191550C-552B-D6F3-CAED-26AB78D3169B}"/>
              </a:ext>
            </a:extLst>
          </p:cNvPr>
          <p:cNvSpPr>
            <a:spLocks noGrp="1"/>
          </p:cNvSpPr>
          <p:nvPr>
            <p:ph type="title"/>
          </p:nvPr>
        </p:nvSpPr>
        <p:spPr/>
        <p:txBody>
          <a:bodyPr/>
          <a:lstStyle/>
          <a:p>
            <a:r>
              <a:rPr lang="de-DE"/>
              <a:t>Aufgabe</a:t>
            </a:r>
          </a:p>
        </p:txBody>
      </p:sp>
      <p:sp>
        <p:nvSpPr>
          <p:cNvPr id="4" name="Textplatzhalter 3">
            <a:extLst>
              <a:ext uri="{FF2B5EF4-FFF2-40B4-BE49-F238E27FC236}">
                <a16:creationId xmlns:a16="http://schemas.microsoft.com/office/drawing/2014/main" id="{36A270E8-DDF4-51C3-6156-F0E961C89C4E}"/>
              </a:ext>
            </a:extLst>
          </p:cNvPr>
          <p:cNvSpPr>
            <a:spLocks noGrp="1"/>
          </p:cNvSpPr>
          <p:nvPr>
            <p:ph type="body" idx="1"/>
          </p:nvPr>
        </p:nvSpPr>
        <p:spPr/>
        <p:txBody>
          <a:bodyPr/>
          <a:lstStyle/>
          <a:p>
            <a:r>
              <a:rPr lang="de-DE"/>
              <a:t>Formuliere eine Vision für ein geplantes oder laufendes Projekt aus deinem ehrenamtlichen Kontext.</a:t>
            </a:r>
          </a:p>
          <a:p>
            <a:endParaRPr lang="de-DE"/>
          </a:p>
          <a:p>
            <a:r>
              <a:rPr lang="de-DE"/>
              <a:t>Wie lautet die dazugehörige Mission?</a:t>
            </a:r>
          </a:p>
        </p:txBody>
      </p:sp>
      <p:sp>
        <p:nvSpPr>
          <p:cNvPr id="2" name="Foliennummernplatzhalter 1">
            <a:extLst>
              <a:ext uri="{FF2B5EF4-FFF2-40B4-BE49-F238E27FC236}">
                <a16:creationId xmlns:a16="http://schemas.microsoft.com/office/drawing/2014/main" id="{FE847B94-70B9-E9B7-618A-C6995588864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de-DE" smtClean="0"/>
              <a:t>19</a:t>
            </a:fld>
            <a:endParaRPr lang="de-DE"/>
          </a:p>
        </p:txBody>
      </p:sp>
    </p:spTree>
    <p:extLst>
      <p:ext uri="{BB962C8B-B14F-4D97-AF65-F5344CB8AC3E}">
        <p14:creationId xmlns:p14="http://schemas.microsoft.com/office/powerpoint/2010/main" val="22651878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F4946B-23C9-2E7A-5461-A1B762FEDE8E}"/>
              </a:ext>
            </a:extLst>
          </p:cNvPr>
          <p:cNvSpPr>
            <a:spLocks noGrp="1"/>
          </p:cNvSpPr>
          <p:nvPr>
            <p:ph type="title"/>
          </p:nvPr>
        </p:nvSpPr>
        <p:spPr/>
        <p:txBody>
          <a:bodyPr/>
          <a:lstStyle/>
          <a:p>
            <a:r>
              <a:rPr lang="de-DE"/>
              <a:t>Strategische Zielentwicklung im Projekt</a:t>
            </a:r>
          </a:p>
        </p:txBody>
      </p:sp>
      <p:sp>
        <p:nvSpPr>
          <p:cNvPr id="4" name="Foliennummernplatzhalter 3">
            <a:extLst>
              <a:ext uri="{FF2B5EF4-FFF2-40B4-BE49-F238E27FC236}">
                <a16:creationId xmlns:a16="http://schemas.microsoft.com/office/drawing/2014/main" id="{560C0739-813E-6798-F794-8EE072CC1296}"/>
              </a:ext>
            </a:extLst>
          </p:cNvPr>
          <p:cNvSpPr>
            <a:spLocks noGrp="1"/>
          </p:cNvSpPr>
          <p:nvPr>
            <p:ph type="sldNum" idx="12"/>
          </p:nvPr>
        </p:nvSpPr>
        <p:spPr/>
        <p:txBody>
          <a:bodyPr/>
          <a:lstStyle/>
          <a:p>
            <a:fld id="{00000000-1234-1234-1234-123412341234}" type="slidenum">
              <a:rPr lang="de-DE" smtClean="0"/>
              <a:pPr/>
              <a:t>20</a:t>
            </a:fld>
            <a:endParaRPr lang="de-DE"/>
          </a:p>
        </p:txBody>
      </p:sp>
      <p:pic>
        <p:nvPicPr>
          <p:cNvPr id="5" name="Picture 2">
            <a:extLst>
              <a:ext uri="{FF2B5EF4-FFF2-40B4-BE49-F238E27FC236}">
                <a16:creationId xmlns:a16="http://schemas.microsoft.com/office/drawing/2014/main" id="{192A6534-D3AF-69A5-378D-289A5D920F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577" y="1010720"/>
            <a:ext cx="8104092" cy="3432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Grafik 5">
            <a:extLst>
              <a:ext uri="{FF2B5EF4-FFF2-40B4-BE49-F238E27FC236}">
                <a16:creationId xmlns:a16="http://schemas.microsoft.com/office/drawing/2014/main" id="{2EAE191E-EDE7-862A-92A1-4AA57547781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5400000">
            <a:off x="-1244804" y="1897051"/>
            <a:ext cx="3319707" cy="1659854"/>
          </a:xfrm>
          <a:prstGeom prst="rect">
            <a:avLst/>
          </a:prstGeom>
        </p:spPr>
      </p:pic>
    </p:spTree>
    <p:extLst>
      <p:ext uri="{BB962C8B-B14F-4D97-AF65-F5344CB8AC3E}">
        <p14:creationId xmlns:p14="http://schemas.microsoft.com/office/powerpoint/2010/main" val="131280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3704DFCC-C434-7F41-5E4E-8C6A4F47B089}"/>
              </a:ext>
            </a:extLst>
          </p:cNvPr>
          <p:cNvSpPr>
            <a:spLocks noGrp="1"/>
          </p:cNvSpPr>
          <p:nvPr>
            <p:ph type="sldNum" idx="12"/>
          </p:nvPr>
        </p:nvSpPr>
        <p:spPr/>
        <p:txBody>
          <a:bodyPr/>
          <a:lstStyle/>
          <a:p>
            <a:fld id="{00000000-1234-1234-1234-123412341234}" type="slidenum">
              <a:rPr lang="de-DE" smtClean="0"/>
              <a:pPr/>
              <a:t>21</a:t>
            </a:fld>
            <a:endParaRPr lang="de-DE"/>
          </a:p>
        </p:txBody>
      </p:sp>
      <p:pic>
        <p:nvPicPr>
          <p:cNvPr id="9" name="Grafik 8">
            <a:extLst>
              <a:ext uri="{FF2B5EF4-FFF2-40B4-BE49-F238E27FC236}">
                <a16:creationId xmlns:a16="http://schemas.microsoft.com/office/drawing/2014/main" id="{3C4BF2B4-1D24-3CFA-5E0D-3B87F692B33A}"/>
              </a:ext>
            </a:extLst>
          </p:cNvPr>
          <p:cNvPicPr>
            <a:picLocks noChangeAspect="1"/>
          </p:cNvPicPr>
          <p:nvPr/>
        </p:nvPicPr>
        <p:blipFill>
          <a:blip r:embed="rId3"/>
          <a:stretch>
            <a:fillRect/>
          </a:stretch>
        </p:blipFill>
        <p:spPr>
          <a:xfrm>
            <a:off x="234980" y="75543"/>
            <a:ext cx="8169404" cy="4992414"/>
          </a:xfrm>
          <a:prstGeom prst="rect">
            <a:avLst/>
          </a:prstGeom>
        </p:spPr>
      </p:pic>
    </p:spTree>
    <p:extLst>
      <p:ext uri="{BB962C8B-B14F-4D97-AF65-F5344CB8AC3E}">
        <p14:creationId xmlns:p14="http://schemas.microsoft.com/office/powerpoint/2010/main" val="320238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198DB91-AF67-F948-2ACB-F10CCB59CB18}"/>
              </a:ext>
            </a:extLst>
          </p:cNvPr>
          <p:cNvSpPr>
            <a:spLocks noGrp="1"/>
          </p:cNvSpPr>
          <p:nvPr>
            <p:ph type="title"/>
          </p:nvPr>
        </p:nvSpPr>
        <p:spPr/>
        <p:txBody>
          <a:bodyPr/>
          <a:lstStyle/>
          <a:p>
            <a:r>
              <a:rPr lang="de-DE"/>
              <a:t>Zielsystem</a:t>
            </a:r>
          </a:p>
        </p:txBody>
      </p:sp>
      <p:sp>
        <p:nvSpPr>
          <p:cNvPr id="4" name="Textplatzhalter 3">
            <a:extLst>
              <a:ext uri="{FF2B5EF4-FFF2-40B4-BE49-F238E27FC236}">
                <a16:creationId xmlns:a16="http://schemas.microsoft.com/office/drawing/2014/main" id="{FC6421A9-FADC-8090-C934-084D633EA4F4}"/>
              </a:ext>
            </a:extLst>
          </p:cNvPr>
          <p:cNvSpPr>
            <a:spLocks noGrp="1"/>
          </p:cNvSpPr>
          <p:nvPr>
            <p:ph type="body" idx="1"/>
          </p:nvPr>
        </p:nvSpPr>
        <p:spPr/>
        <p:txBody>
          <a:bodyPr/>
          <a:lstStyle/>
          <a:p>
            <a:endParaRPr lang="de-DE"/>
          </a:p>
        </p:txBody>
      </p:sp>
      <p:sp>
        <p:nvSpPr>
          <p:cNvPr id="2" name="Foliennummernplatzhalter 1">
            <a:extLst>
              <a:ext uri="{FF2B5EF4-FFF2-40B4-BE49-F238E27FC236}">
                <a16:creationId xmlns:a16="http://schemas.microsoft.com/office/drawing/2014/main" id="{AF311E91-BA8C-D82C-6701-EEC831079A2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de-DE" smtClean="0"/>
              <a:t>22</a:t>
            </a:fld>
            <a:endParaRPr lang="de-DE"/>
          </a:p>
        </p:txBody>
      </p:sp>
      <p:pic>
        <p:nvPicPr>
          <p:cNvPr id="5" name="Inhaltsplatzhalter 6">
            <a:extLst>
              <a:ext uri="{FF2B5EF4-FFF2-40B4-BE49-F238E27FC236}">
                <a16:creationId xmlns:a16="http://schemas.microsoft.com/office/drawing/2014/main" id="{574F3526-7ED9-55F4-83A8-229CFB07E5B7}"/>
              </a:ext>
            </a:extLst>
          </p:cNvPr>
          <p:cNvPicPr>
            <a:picLocks noGrp="1" noChangeAspect="1"/>
          </p:cNvPicPr>
          <p:nvPr>
            <p:ph idx="1"/>
          </p:nvPr>
        </p:nvPicPr>
        <p:blipFill>
          <a:blip r:embed="rId2"/>
          <a:stretch>
            <a:fillRect/>
          </a:stretch>
        </p:blipFill>
        <p:spPr>
          <a:xfrm>
            <a:off x="891128" y="900361"/>
            <a:ext cx="7466721" cy="4165626"/>
          </a:xfrm>
          <a:prstGeom prst="rect">
            <a:avLst/>
          </a:prstGeom>
        </p:spPr>
      </p:pic>
    </p:spTree>
    <p:extLst>
      <p:ext uri="{BB962C8B-B14F-4D97-AF65-F5344CB8AC3E}">
        <p14:creationId xmlns:p14="http://schemas.microsoft.com/office/powerpoint/2010/main" val="28594392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275E07-DE28-CE22-F4D6-21746D6D3D51}"/>
              </a:ext>
            </a:extLst>
          </p:cNvPr>
          <p:cNvSpPr>
            <a:spLocks noGrp="1"/>
          </p:cNvSpPr>
          <p:nvPr>
            <p:ph type="title"/>
          </p:nvPr>
        </p:nvSpPr>
        <p:spPr/>
        <p:txBody>
          <a:bodyPr/>
          <a:lstStyle/>
          <a:p>
            <a:r>
              <a:rPr lang="de-DE"/>
              <a:t>Zielebenen</a:t>
            </a:r>
          </a:p>
        </p:txBody>
      </p:sp>
      <p:sp>
        <p:nvSpPr>
          <p:cNvPr id="3" name="Textplatzhalter 2">
            <a:extLst>
              <a:ext uri="{FF2B5EF4-FFF2-40B4-BE49-F238E27FC236}">
                <a16:creationId xmlns:a16="http://schemas.microsoft.com/office/drawing/2014/main" id="{B28D0550-9C30-8C5F-4C16-B4EA81351508}"/>
              </a:ext>
            </a:extLst>
          </p:cNvPr>
          <p:cNvSpPr>
            <a:spLocks noGrp="1"/>
          </p:cNvSpPr>
          <p:nvPr>
            <p:ph type="body" idx="1"/>
          </p:nvPr>
        </p:nvSpPr>
        <p:spPr>
          <a:xfrm>
            <a:off x="786150" y="1010720"/>
            <a:ext cx="7571700" cy="3739131"/>
          </a:xfrm>
        </p:spPr>
        <p:txBody>
          <a:bodyPr/>
          <a:lstStyle/>
          <a:p>
            <a:r>
              <a:rPr lang="de-DE" sz="2000"/>
              <a:t>Grundsatzziel</a:t>
            </a:r>
          </a:p>
          <a:p>
            <a:pPr lvl="1"/>
            <a:r>
              <a:rPr lang="de-DE" sz="2000"/>
              <a:t>Langfristig / richtungsgebend</a:t>
            </a:r>
          </a:p>
          <a:p>
            <a:pPr lvl="1"/>
            <a:r>
              <a:rPr lang="de-DE" sz="2000"/>
              <a:t>visionär </a:t>
            </a:r>
          </a:p>
          <a:p>
            <a:r>
              <a:rPr lang="de-DE" sz="2000"/>
              <a:t>Rahmenziele</a:t>
            </a:r>
          </a:p>
          <a:p>
            <a:pPr lvl="1"/>
            <a:r>
              <a:rPr lang="de-DE" sz="2000"/>
              <a:t>mittelfristig</a:t>
            </a:r>
          </a:p>
          <a:p>
            <a:pPr lvl="1"/>
            <a:r>
              <a:rPr lang="de-DE" sz="2000"/>
              <a:t>konkretisieren ein Grundsatzziel in der aktuellen Situation </a:t>
            </a:r>
          </a:p>
          <a:p>
            <a:r>
              <a:rPr lang="de-DE" sz="2000"/>
              <a:t>Ergebnisziele (</a:t>
            </a:r>
            <a:r>
              <a:rPr lang="de-DE" sz="2000" err="1"/>
              <a:t>Objectives</a:t>
            </a:r>
            <a:r>
              <a:rPr lang="de-DE" sz="2000"/>
              <a:t>)</a:t>
            </a:r>
          </a:p>
          <a:p>
            <a:pPr lvl="1"/>
            <a:r>
              <a:rPr lang="de-DE" sz="2000"/>
              <a:t>Kurzfristige / operative Ziele</a:t>
            </a:r>
          </a:p>
          <a:p>
            <a:pPr lvl="1"/>
            <a:r>
              <a:rPr lang="de-DE" sz="2000"/>
              <a:t>Beschreibung des Projektergebnisses </a:t>
            </a:r>
          </a:p>
          <a:p>
            <a:r>
              <a:rPr lang="de-DE" sz="2000"/>
              <a:t>Aktivitäten</a:t>
            </a:r>
          </a:p>
          <a:p>
            <a:pPr lvl="1"/>
            <a:r>
              <a:rPr lang="de-DE" sz="2000"/>
              <a:t>Handlungen/Maßnahmen, die zu tun sind, um Ergebnisziel zu erreichen</a:t>
            </a:r>
          </a:p>
          <a:p>
            <a:endParaRPr lang="de-DE"/>
          </a:p>
        </p:txBody>
      </p:sp>
      <p:sp>
        <p:nvSpPr>
          <p:cNvPr id="4" name="Foliennummernplatzhalter 3">
            <a:extLst>
              <a:ext uri="{FF2B5EF4-FFF2-40B4-BE49-F238E27FC236}">
                <a16:creationId xmlns:a16="http://schemas.microsoft.com/office/drawing/2014/main" id="{43E0C28E-32C1-DDC9-7143-4BAE9297139D}"/>
              </a:ext>
            </a:extLst>
          </p:cNvPr>
          <p:cNvSpPr>
            <a:spLocks noGrp="1"/>
          </p:cNvSpPr>
          <p:nvPr>
            <p:ph type="sldNum" idx="12"/>
          </p:nvPr>
        </p:nvSpPr>
        <p:spPr/>
        <p:txBody>
          <a:bodyPr/>
          <a:lstStyle/>
          <a:p>
            <a:fld id="{00000000-1234-1234-1234-123412341234}" type="slidenum">
              <a:rPr lang="de-DE" smtClean="0"/>
              <a:pPr/>
              <a:t>23</a:t>
            </a:fld>
            <a:endParaRPr lang="de-DE"/>
          </a:p>
        </p:txBody>
      </p:sp>
    </p:spTree>
    <p:extLst>
      <p:ext uri="{BB962C8B-B14F-4D97-AF65-F5344CB8AC3E}">
        <p14:creationId xmlns:p14="http://schemas.microsoft.com/office/powerpoint/2010/main" val="2724437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6FAB1C-32A8-DF70-5666-647D048EDBDB}"/>
              </a:ext>
            </a:extLst>
          </p:cNvPr>
          <p:cNvSpPr>
            <a:spLocks noGrp="1"/>
          </p:cNvSpPr>
          <p:nvPr>
            <p:ph type="title"/>
          </p:nvPr>
        </p:nvSpPr>
        <p:spPr/>
        <p:txBody>
          <a:bodyPr/>
          <a:lstStyle/>
          <a:p>
            <a:r>
              <a:rPr lang="de-DE"/>
              <a:t>Ziel definieren - SMART(i)</a:t>
            </a:r>
          </a:p>
        </p:txBody>
      </p:sp>
      <p:sp>
        <p:nvSpPr>
          <p:cNvPr id="3" name="Textplatzhalter 2">
            <a:extLst>
              <a:ext uri="{FF2B5EF4-FFF2-40B4-BE49-F238E27FC236}">
                <a16:creationId xmlns:a16="http://schemas.microsoft.com/office/drawing/2014/main" id="{0347DDEC-F249-0EF2-4279-BB6512DEBFAA}"/>
              </a:ext>
            </a:extLst>
          </p:cNvPr>
          <p:cNvSpPr>
            <a:spLocks noGrp="1"/>
          </p:cNvSpPr>
          <p:nvPr>
            <p:ph type="body" idx="1"/>
          </p:nvPr>
        </p:nvSpPr>
        <p:spPr/>
        <p:txBody>
          <a:bodyPr/>
          <a:lstStyle/>
          <a:p>
            <a:pPr>
              <a:buNone/>
            </a:pPr>
            <a:r>
              <a:rPr lang="de-DE" sz="2700">
                <a:solidFill>
                  <a:srgbClr val="01AF05"/>
                </a:solidFill>
              </a:rPr>
              <a:t>S</a:t>
            </a:r>
            <a:r>
              <a:rPr lang="de-DE"/>
              <a:t> – Spezifisch (+ schriftlich)</a:t>
            </a:r>
          </a:p>
          <a:p>
            <a:pPr>
              <a:buNone/>
            </a:pPr>
            <a:r>
              <a:rPr lang="de-DE"/>
              <a:t>	  </a:t>
            </a:r>
            <a:r>
              <a:rPr lang="de-DE" sz="2700">
                <a:solidFill>
                  <a:srgbClr val="01AF05"/>
                </a:solidFill>
              </a:rPr>
              <a:t>M</a:t>
            </a:r>
            <a:r>
              <a:rPr lang="de-DE"/>
              <a:t> – Messbar (</a:t>
            </a:r>
            <a:r>
              <a:rPr lang="de-DE">
                <a:sym typeface="Wingdings" panose="05000000000000000000" pitchFamily="2" charset="2"/>
              </a:rPr>
              <a:t> Indikatoren)</a:t>
            </a:r>
            <a:endParaRPr lang="de-DE"/>
          </a:p>
          <a:p>
            <a:pPr>
              <a:buNone/>
            </a:pPr>
            <a:r>
              <a:rPr lang="de-DE"/>
              <a:t>		   </a:t>
            </a:r>
            <a:r>
              <a:rPr lang="de-DE">
                <a:solidFill>
                  <a:srgbClr val="01AF05"/>
                </a:solidFill>
              </a:rPr>
              <a:t> </a:t>
            </a:r>
            <a:r>
              <a:rPr lang="de-DE" sz="2700">
                <a:solidFill>
                  <a:srgbClr val="01AF05"/>
                </a:solidFill>
              </a:rPr>
              <a:t>A</a:t>
            </a:r>
            <a:r>
              <a:rPr lang="de-DE"/>
              <a:t> – Aktionsorientiert (+attraktiv)</a:t>
            </a:r>
          </a:p>
          <a:p>
            <a:pPr>
              <a:buNone/>
            </a:pPr>
            <a:r>
              <a:rPr lang="de-DE"/>
              <a:t>		            </a:t>
            </a:r>
            <a:r>
              <a:rPr lang="de-DE" sz="2700">
                <a:solidFill>
                  <a:srgbClr val="01AF05"/>
                </a:solidFill>
              </a:rPr>
              <a:t>R</a:t>
            </a:r>
            <a:r>
              <a:rPr lang="de-DE"/>
              <a:t> – Realistisch</a:t>
            </a:r>
          </a:p>
          <a:p>
            <a:pPr>
              <a:buNone/>
            </a:pPr>
            <a:r>
              <a:rPr lang="de-DE"/>
              <a:t>			      </a:t>
            </a:r>
            <a:r>
              <a:rPr lang="de-DE" sz="2700">
                <a:solidFill>
                  <a:srgbClr val="01AF05"/>
                </a:solidFill>
              </a:rPr>
              <a:t>T</a:t>
            </a:r>
            <a:r>
              <a:rPr lang="de-DE"/>
              <a:t> – Terminierbar</a:t>
            </a:r>
          </a:p>
          <a:p>
            <a:pPr>
              <a:buNone/>
            </a:pPr>
            <a:r>
              <a:rPr lang="de-DE"/>
              <a:t>		                           </a:t>
            </a:r>
            <a:r>
              <a:rPr lang="de-DE" sz="2700">
                <a:solidFill>
                  <a:srgbClr val="01AF05"/>
                </a:solidFill>
              </a:rPr>
              <a:t>(I)</a:t>
            </a:r>
            <a:r>
              <a:rPr lang="de-DE"/>
              <a:t> – Inspirierend</a:t>
            </a:r>
          </a:p>
          <a:p>
            <a:pPr marL="76200" indent="0">
              <a:buNone/>
            </a:pPr>
            <a:endParaRPr lang="de-DE"/>
          </a:p>
        </p:txBody>
      </p:sp>
      <p:sp>
        <p:nvSpPr>
          <p:cNvPr id="4" name="Foliennummernplatzhalter 3">
            <a:extLst>
              <a:ext uri="{FF2B5EF4-FFF2-40B4-BE49-F238E27FC236}">
                <a16:creationId xmlns:a16="http://schemas.microsoft.com/office/drawing/2014/main" id="{AA2C1B81-3196-E765-13FE-CA709587E02F}"/>
              </a:ext>
            </a:extLst>
          </p:cNvPr>
          <p:cNvSpPr>
            <a:spLocks noGrp="1"/>
          </p:cNvSpPr>
          <p:nvPr>
            <p:ph type="sldNum" idx="12"/>
          </p:nvPr>
        </p:nvSpPr>
        <p:spPr/>
        <p:txBody>
          <a:bodyPr/>
          <a:lstStyle/>
          <a:p>
            <a:fld id="{00000000-1234-1234-1234-123412341234}" type="slidenum">
              <a:rPr lang="de-DE" smtClean="0"/>
              <a:pPr/>
              <a:t>24</a:t>
            </a:fld>
            <a:endParaRPr lang="de-DE"/>
          </a:p>
        </p:txBody>
      </p:sp>
      <p:sp>
        <p:nvSpPr>
          <p:cNvPr id="6" name="Textfeld 5">
            <a:extLst>
              <a:ext uri="{FF2B5EF4-FFF2-40B4-BE49-F238E27FC236}">
                <a16:creationId xmlns:a16="http://schemas.microsoft.com/office/drawing/2014/main" id="{E0990C83-A5CC-5AA4-57BE-15459BAFB586}"/>
              </a:ext>
            </a:extLst>
          </p:cNvPr>
          <p:cNvSpPr txBox="1"/>
          <p:nvPr/>
        </p:nvSpPr>
        <p:spPr>
          <a:xfrm>
            <a:off x="4106734" y="4635325"/>
            <a:ext cx="4572000" cy="200055"/>
          </a:xfrm>
          <a:prstGeom prst="rect">
            <a:avLst/>
          </a:prstGeom>
          <a:noFill/>
        </p:spPr>
        <p:txBody>
          <a:bodyPr wrap="square">
            <a:spAutoFit/>
          </a:bodyPr>
          <a:lstStyle/>
          <a:p>
            <a:pPr algn="r">
              <a:buNone/>
            </a:pPr>
            <a:r>
              <a:rPr lang="de-DE" sz="700" err="1">
                <a:latin typeface="Source Sans Pro" panose="020B0503030403020204" pitchFamily="34" charset="0"/>
                <a:ea typeface="Source Sans Pro" panose="020B0503030403020204" pitchFamily="34" charset="0"/>
              </a:rPr>
              <a:t>Beywl</a:t>
            </a:r>
            <a:r>
              <a:rPr lang="de-DE" sz="700">
                <a:latin typeface="Source Sans Pro" panose="020B0503030403020204" pitchFamily="34" charset="0"/>
                <a:ea typeface="Source Sans Pro" panose="020B0503030403020204" pitchFamily="34" charset="0"/>
              </a:rPr>
              <a:t> &amp; Schepp-Winter,1999, Heiner, 1996, Platt, 2001</a:t>
            </a:r>
          </a:p>
        </p:txBody>
      </p:sp>
    </p:spTree>
    <p:extLst>
      <p:ext uri="{BB962C8B-B14F-4D97-AF65-F5344CB8AC3E}">
        <p14:creationId xmlns:p14="http://schemas.microsoft.com/office/powerpoint/2010/main" val="39799353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20B230-4A8E-7FEE-6832-87749CA9A818}"/>
              </a:ext>
            </a:extLst>
          </p:cNvPr>
          <p:cNvSpPr>
            <a:spLocks noGrp="1"/>
          </p:cNvSpPr>
          <p:nvPr>
            <p:ph type="title"/>
          </p:nvPr>
        </p:nvSpPr>
        <p:spPr/>
        <p:txBody>
          <a:bodyPr/>
          <a:lstStyle/>
          <a:p>
            <a:endParaRPr lang="de-DE"/>
          </a:p>
        </p:txBody>
      </p:sp>
      <p:sp>
        <p:nvSpPr>
          <p:cNvPr id="3" name="Textplatzhalter 2">
            <a:extLst>
              <a:ext uri="{FF2B5EF4-FFF2-40B4-BE49-F238E27FC236}">
                <a16:creationId xmlns:a16="http://schemas.microsoft.com/office/drawing/2014/main" id="{37032F8B-2C18-7F36-4053-87143BB712CF}"/>
              </a:ext>
            </a:extLst>
          </p:cNvPr>
          <p:cNvSpPr>
            <a:spLocks noGrp="1"/>
          </p:cNvSpPr>
          <p:nvPr>
            <p:ph type="body" idx="1"/>
          </p:nvPr>
        </p:nvSpPr>
        <p:spPr/>
        <p:txBody>
          <a:bodyPr/>
          <a:lstStyle/>
          <a:p>
            <a:pPr marL="76200" indent="0">
              <a:buNone/>
            </a:pPr>
            <a:endParaRPr lang="de-DE"/>
          </a:p>
        </p:txBody>
      </p:sp>
      <p:sp>
        <p:nvSpPr>
          <p:cNvPr id="4" name="Foliennummernplatzhalter 3">
            <a:extLst>
              <a:ext uri="{FF2B5EF4-FFF2-40B4-BE49-F238E27FC236}">
                <a16:creationId xmlns:a16="http://schemas.microsoft.com/office/drawing/2014/main" id="{CAF4DEDA-5702-5105-62FB-6C8B885637C4}"/>
              </a:ext>
            </a:extLst>
          </p:cNvPr>
          <p:cNvSpPr>
            <a:spLocks noGrp="1"/>
          </p:cNvSpPr>
          <p:nvPr>
            <p:ph type="sldNum" idx="12"/>
          </p:nvPr>
        </p:nvSpPr>
        <p:spPr/>
        <p:txBody>
          <a:bodyPr/>
          <a:lstStyle/>
          <a:p>
            <a:fld id="{00000000-1234-1234-1234-123412341234}" type="slidenum">
              <a:rPr lang="de-DE" smtClean="0"/>
              <a:pPr/>
              <a:t>25</a:t>
            </a:fld>
            <a:endParaRPr lang="de-DE"/>
          </a:p>
        </p:txBody>
      </p:sp>
      <p:graphicFrame>
        <p:nvGraphicFramePr>
          <p:cNvPr id="5" name="Inhaltsplatzhalter 2">
            <a:extLst>
              <a:ext uri="{FF2B5EF4-FFF2-40B4-BE49-F238E27FC236}">
                <a16:creationId xmlns:a16="http://schemas.microsoft.com/office/drawing/2014/main" id="{052A2A43-9E97-532D-3968-7FA58D1FC179}"/>
              </a:ext>
            </a:extLst>
          </p:cNvPr>
          <p:cNvGraphicFramePr>
            <a:graphicFrameLocks noGrp="1"/>
          </p:cNvGraphicFramePr>
          <p:nvPr>
            <p:ph idx="1"/>
            <p:extLst>
              <p:ext uri="{D42A27DB-BD31-4B8C-83A1-F6EECF244321}">
                <p14:modId xmlns:p14="http://schemas.microsoft.com/office/powerpoint/2010/main" val="3947503448"/>
              </p:ext>
            </p:extLst>
          </p:nvPr>
        </p:nvGraphicFramePr>
        <p:xfrm>
          <a:off x="611560" y="308120"/>
          <a:ext cx="792088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855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4B45FA-A3F1-6C4B-4D9C-D7E722E5C033}"/>
              </a:ext>
            </a:extLst>
          </p:cNvPr>
          <p:cNvSpPr>
            <a:spLocks noGrp="1"/>
          </p:cNvSpPr>
          <p:nvPr>
            <p:ph type="title"/>
          </p:nvPr>
        </p:nvSpPr>
        <p:spPr/>
        <p:txBody>
          <a:bodyPr/>
          <a:lstStyle/>
          <a:p>
            <a:r>
              <a:rPr lang="de-DE"/>
              <a:t>Der Dreiklang</a:t>
            </a:r>
          </a:p>
        </p:txBody>
      </p:sp>
      <p:sp>
        <p:nvSpPr>
          <p:cNvPr id="3" name="Textplatzhalter 2">
            <a:extLst>
              <a:ext uri="{FF2B5EF4-FFF2-40B4-BE49-F238E27FC236}">
                <a16:creationId xmlns:a16="http://schemas.microsoft.com/office/drawing/2014/main" id="{4D90E27F-4202-B57F-4D43-DDD98473B753}"/>
              </a:ext>
            </a:extLst>
          </p:cNvPr>
          <p:cNvSpPr>
            <a:spLocks noGrp="1"/>
          </p:cNvSpPr>
          <p:nvPr>
            <p:ph type="body" idx="1"/>
          </p:nvPr>
        </p:nvSpPr>
        <p:spPr/>
        <p:txBody>
          <a:bodyPr/>
          <a:lstStyle/>
          <a:p>
            <a:pPr marL="76200" indent="0">
              <a:buNone/>
            </a:pPr>
            <a:r>
              <a:rPr lang="de-DE" b="1" dirty="0"/>
              <a:t>ZIELE + INDIKATOREN + AKTIVITÄTEN</a:t>
            </a:r>
          </a:p>
          <a:p>
            <a:pPr marL="76200" indent="0">
              <a:buNone/>
            </a:pPr>
            <a:endParaRPr lang="de-DE" dirty="0"/>
          </a:p>
          <a:p>
            <a:pPr marL="76200" indent="0">
              <a:buNone/>
            </a:pPr>
            <a:r>
              <a:rPr lang="de-DE" dirty="0"/>
              <a:t>Was will ich erreichen? (Ziele)</a:t>
            </a:r>
          </a:p>
          <a:p>
            <a:pPr marL="76200" indent="0">
              <a:buNone/>
            </a:pPr>
            <a:r>
              <a:rPr lang="de-DE" dirty="0"/>
              <a:t>Woran merke ich ganz konkret, wie gut ich mein Ziel/meine Ziele erreicht habe? </a:t>
            </a:r>
            <a:r>
              <a:rPr lang="de-DE"/>
              <a:t>(Indikatoren für Erfolg/Wirkung)</a:t>
            </a:r>
          </a:p>
          <a:p>
            <a:pPr marL="76200" indent="0">
              <a:buNone/>
            </a:pPr>
            <a:r>
              <a:rPr lang="de-DE" dirty="0"/>
              <a:t>Mit welchen Aktivitäten will ich mein Ziel/meine Ziele erreichen?</a:t>
            </a:r>
          </a:p>
        </p:txBody>
      </p:sp>
      <p:sp>
        <p:nvSpPr>
          <p:cNvPr id="4" name="Foliennummernplatzhalter 3">
            <a:extLst>
              <a:ext uri="{FF2B5EF4-FFF2-40B4-BE49-F238E27FC236}">
                <a16:creationId xmlns:a16="http://schemas.microsoft.com/office/drawing/2014/main" id="{009E8695-295B-22FE-6C9F-87159631E719}"/>
              </a:ext>
            </a:extLst>
          </p:cNvPr>
          <p:cNvSpPr>
            <a:spLocks noGrp="1"/>
          </p:cNvSpPr>
          <p:nvPr>
            <p:ph type="sldNum" idx="12"/>
          </p:nvPr>
        </p:nvSpPr>
        <p:spPr/>
        <p:txBody>
          <a:bodyPr/>
          <a:lstStyle/>
          <a:p>
            <a:fld id="{00000000-1234-1234-1234-123412341234}" type="slidenum">
              <a:rPr lang="de-DE" smtClean="0"/>
              <a:pPr/>
              <a:t>26</a:t>
            </a:fld>
            <a:endParaRPr lang="de-DE"/>
          </a:p>
        </p:txBody>
      </p:sp>
    </p:spTree>
    <p:extLst>
      <p:ext uri="{BB962C8B-B14F-4D97-AF65-F5344CB8AC3E}">
        <p14:creationId xmlns:p14="http://schemas.microsoft.com/office/powerpoint/2010/main" val="7460729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Value Proposition Canvas - Erklärung (deutsch) - Andreas Diehl (#DNO)">
            <a:extLst>
              <a:ext uri="{FF2B5EF4-FFF2-40B4-BE49-F238E27FC236}">
                <a16:creationId xmlns:a16="http://schemas.microsoft.com/office/drawing/2014/main" id="{F1DE5CCE-F16E-76E2-6749-7EC6BC6E13D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21367" y="50800"/>
            <a:ext cx="7101266" cy="5041900"/>
          </a:xfrm>
          <a:prstGeom prst="rect">
            <a:avLst/>
          </a:prstGeom>
          <a:solidFill>
            <a:srgbClr val="FFFFFF"/>
          </a:solidFill>
        </p:spPr>
      </p:pic>
      <p:sp>
        <p:nvSpPr>
          <p:cNvPr id="4" name="Foliennummernplatzhalter 3" hidden="1">
            <a:extLst>
              <a:ext uri="{FF2B5EF4-FFF2-40B4-BE49-F238E27FC236}">
                <a16:creationId xmlns:a16="http://schemas.microsoft.com/office/drawing/2014/main" id="{57A69960-CAF1-2BBD-2AC8-6D92C5DA41CA}"/>
              </a:ext>
            </a:extLst>
          </p:cNvPr>
          <p:cNvSpPr>
            <a:spLocks noGrp="1"/>
          </p:cNvSpPr>
          <p:nvPr>
            <p:ph type="sldNum" idx="12"/>
          </p:nvPr>
        </p:nvSpPr>
        <p:spPr/>
        <p:txBody>
          <a:bodyPr/>
          <a:lstStyle/>
          <a:p>
            <a:pPr>
              <a:spcAft>
                <a:spcPts val="600"/>
              </a:spcAft>
            </a:pPr>
            <a:fld id="{00000000-1234-1234-1234-123412341234}" type="slidenum">
              <a:rPr lang="de-DE" smtClean="0"/>
              <a:pPr>
                <a:spcAft>
                  <a:spcPts val="600"/>
                </a:spcAft>
              </a:pPr>
              <a:t>27</a:t>
            </a:fld>
            <a:endParaRPr lang="de-DE"/>
          </a:p>
        </p:txBody>
      </p:sp>
    </p:spTree>
    <p:extLst>
      <p:ext uri="{BB962C8B-B14F-4D97-AF65-F5344CB8AC3E}">
        <p14:creationId xmlns:p14="http://schemas.microsoft.com/office/powerpoint/2010/main" val="35375552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05C0E417-70DE-062B-85A9-75BCC5A8D34A}"/>
              </a:ext>
            </a:extLst>
          </p:cNvPr>
          <p:cNvSpPr>
            <a:spLocks noGrp="1"/>
          </p:cNvSpPr>
          <p:nvPr>
            <p:ph type="title"/>
          </p:nvPr>
        </p:nvSpPr>
        <p:spPr/>
        <p:txBody>
          <a:bodyPr/>
          <a:lstStyle/>
          <a:p>
            <a:r>
              <a:rPr lang="de-DE"/>
              <a:t>The Value Proposition Canvas</a:t>
            </a:r>
          </a:p>
        </p:txBody>
      </p:sp>
      <p:sp>
        <p:nvSpPr>
          <p:cNvPr id="6" name="Textplatzhalter 5">
            <a:extLst>
              <a:ext uri="{FF2B5EF4-FFF2-40B4-BE49-F238E27FC236}">
                <a16:creationId xmlns:a16="http://schemas.microsoft.com/office/drawing/2014/main" id="{CFA0CB31-8BE0-3B07-9432-DA533A74013F}"/>
              </a:ext>
            </a:extLst>
          </p:cNvPr>
          <p:cNvSpPr>
            <a:spLocks noGrp="1"/>
          </p:cNvSpPr>
          <p:nvPr>
            <p:ph type="body" idx="1"/>
          </p:nvPr>
        </p:nvSpPr>
        <p:spPr/>
        <p:txBody>
          <a:bodyPr/>
          <a:lstStyle/>
          <a:p>
            <a:pPr marL="76200" indent="0">
              <a:buNone/>
            </a:pPr>
            <a:endParaRPr lang="de-DE"/>
          </a:p>
        </p:txBody>
      </p:sp>
      <p:sp>
        <p:nvSpPr>
          <p:cNvPr id="4" name="Foliennummernplatzhalter 3">
            <a:extLst>
              <a:ext uri="{FF2B5EF4-FFF2-40B4-BE49-F238E27FC236}">
                <a16:creationId xmlns:a16="http://schemas.microsoft.com/office/drawing/2014/main" id="{9C507885-C0F8-7432-E1A4-FC3143E7D59A}"/>
              </a:ext>
            </a:extLst>
          </p:cNvPr>
          <p:cNvSpPr>
            <a:spLocks noGrp="1"/>
          </p:cNvSpPr>
          <p:nvPr>
            <p:ph type="sldNum" idx="12"/>
          </p:nvPr>
        </p:nvSpPr>
        <p:spPr/>
        <p:txBody>
          <a:bodyPr/>
          <a:lstStyle/>
          <a:p>
            <a:fld id="{24FBF767-5568-45EF-9755-ED234AB2B1AA}" type="slidenum">
              <a:rPr lang="de-DE" smtClean="0">
                <a:solidFill>
                  <a:prstClr val="black">
                    <a:tint val="75000"/>
                  </a:prstClr>
                </a:solidFill>
              </a:rPr>
              <a:pPr/>
              <a:t>28</a:t>
            </a:fld>
            <a:endParaRPr lang="de-DE">
              <a:solidFill>
                <a:prstClr val="black">
                  <a:tint val="75000"/>
                </a:prstClr>
              </a:solidFill>
            </a:endParaRPr>
          </a:p>
        </p:txBody>
      </p:sp>
      <p:pic>
        <p:nvPicPr>
          <p:cNvPr id="8" name="Grafik 7">
            <a:extLst>
              <a:ext uri="{FF2B5EF4-FFF2-40B4-BE49-F238E27FC236}">
                <a16:creationId xmlns:a16="http://schemas.microsoft.com/office/drawing/2014/main" id="{1F7C5272-A0EE-4F26-7E7E-3AD3CDF62574}"/>
              </a:ext>
            </a:extLst>
          </p:cNvPr>
          <p:cNvPicPr>
            <a:picLocks noChangeAspect="1"/>
          </p:cNvPicPr>
          <p:nvPr/>
        </p:nvPicPr>
        <p:blipFill>
          <a:blip r:embed="rId2"/>
          <a:stretch>
            <a:fillRect/>
          </a:stretch>
        </p:blipFill>
        <p:spPr>
          <a:xfrm>
            <a:off x="590967" y="1043339"/>
            <a:ext cx="7962066" cy="3792041"/>
          </a:xfrm>
          <a:prstGeom prst="rect">
            <a:avLst/>
          </a:prstGeom>
        </p:spPr>
      </p:pic>
    </p:spTree>
    <p:extLst>
      <p:ext uri="{BB962C8B-B14F-4D97-AF65-F5344CB8AC3E}">
        <p14:creationId xmlns:p14="http://schemas.microsoft.com/office/powerpoint/2010/main" val="41170897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88F953-B94B-4998-017B-1A987FF7E9CD}"/>
              </a:ext>
            </a:extLst>
          </p:cNvPr>
          <p:cNvSpPr>
            <a:spLocks noGrp="1"/>
          </p:cNvSpPr>
          <p:nvPr>
            <p:ph type="title"/>
          </p:nvPr>
        </p:nvSpPr>
        <p:spPr/>
        <p:txBody>
          <a:bodyPr/>
          <a:lstStyle/>
          <a:p>
            <a:r>
              <a:rPr lang="de-DE"/>
              <a:t>The Value Proposition Canvas</a:t>
            </a:r>
          </a:p>
        </p:txBody>
      </p:sp>
      <p:sp>
        <p:nvSpPr>
          <p:cNvPr id="4" name="Foliennummernplatzhalter 3">
            <a:extLst>
              <a:ext uri="{FF2B5EF4-FFF2-40B4-BE49-F238E27FC236}">
                <a16:creationId xmlns:a16="http://schemas.microsoft.com/office/drawing/2014/main" id="{BB855800-13FE-0186-9BA9-3D6E809C4DD0}"/>
              </a:ext>
            </a:extLst>
          </p:cNvPr>
          <p:cNvSpPr>
            <a:spLocks noGrp="1"/>
          </p:cNvSpPr>
          <p:nvPr>
            <p:ph type="sldNum" idx="12"/>
          </p:nvPr>
        </p:nvSpPr>
        <p:spPr/>
        <p:txBody>
          <a:bodyPr/>
          <a:lstStyle/>
          <a:p>
            <a:fld id="{00000000-1234-1234-1234-123412341234}" type="slidenum">
              <a:rPr lang="de-DE" smtClean="0"/>
              <a:pPr/>
              <a:t>29</a:t>
            </a:fld>
            <a:endParaRPr lang="de-DE"/>
          </a:p>
        </p:txBody>
      </p:sp>
      <p:pic>
        <p:nvPicPr>
          <p:cNvPr id="6" name="Grafik 5">
            <a:extLst>
              <a:ext uri="{FF2B5EF4-FFF2-40B4-BE49-F238E27FC236}">
                <a16:creationId xmlns:a16="http://schemas.microsoft.com/office/drawing/2014/main" id="{C15B76DD-E1BB-6599-2DF7-D9386C9E2FAA}"/>
              </a:ext>
            </a:extLst>
          </p:cNvPr>
          <p:cNvPicPr>
            <a:picLocks noChangeAspect="1"/>
          </p:cNvPicPr>
          <p:nvPr/>
        </p:nvPicPr>
        <p:blipFill>
          <a:blip r:embed="rId2"/>
          <a:stretch>
            <a:fillRect/>
          </a:stretch>
        </p:blipFill>
        <p:spPr>
          <a:xfrm>
            <a:off x="594015" y="1010720"/>
            <a:ext cx="7955970" cy="3395766"/>
          </a:xfrm>
          <a:prstGeom prst="rect">
            <a:avLst/>
          </a:prstGeom>
        </p:spPr>
      </p:pic>
    </p:spTree>
    <p:extLst>
      <p:ext uri="{BB962C8B-B14F-4D97-AF65-F5344CB8AC3E}">
        <p14:creationId xmlns:p14="http://schemas.microsoft.com/office/powerpoint/2010/main" val="21987651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3F87E8-8D98-26F5-F29C-BD322F620E43}"/>
              </a:ext>
            </a:extLst>
          </p:cNvPr>
          <p:cNvSpPr>
            <a:spLocks noGrp="1"/>
          </p:cNvSpPr>
          <p:nvPr>
            <p:ph type="title"/>
          </p:nvPr>
        </p:nvSpPr>
        <p:spPr/>
        <p:txBody>
          <a:bodyPr/>
          <a:lstStyle/>
          <a:p>
            <a:r>
              <a:rPr lang="de-DE"/>
              <a:t>PUMA - Projektumfeldanalyse</a:t>
            </a:r>
          </a:p>
        </p:txBody>
      </p:sp>
      <p:sp>
        <p:nvSpPr>
          <p:cNvPr id="4" name="Foliennummernplatzhalter 3">
            <a:extLst>
              <a:ext uri="{FF2B5EF4-FFF2-40B4-BE49-F238E27FC236}">
                <a16:creationId xmlns:a16="http://schemas.microsoft.com/office/drawing/2014/main" id="{DC783571-32AC-46B6-0CD8-BD50897C28FA}"/>
              </a:ext>
            </a:extLst>
          </p:cNvPr>
          <p:cNvSpPr>
            <a:spLocks noGrp="1"/>
          </p:cNvSpPr>
          <p:nvPr>
            <p:ph type="sldNum" idx="12"/>
          </p:nvPr>
        </p:nvSpPr>
        <p:spPr/>
        <p:txBody>
          <a:bodyPr/>
          <a:lstStyle/>
          <a:p>
            <a:fld id="{00000000-1234-1234-1234-123412341234}" type="slidenum">
              <a:rPr lang="de-DE" smtClean="0"/>
              <a:pPr/>
              <a:t>30</a:t>
            </a:fld>
            <a:endParaRPr lang="de-DE"/>
          </a:p>
        </p:txBody>
      </p:sp>
      <p:pic>
        <p:nvPicPr>
          <p:cNvPr id="5" name="Grafik 4">
            <a:extLst>
              <a:ext uri="{FF2B5EF4-FFF2-40B4-BE49-F238E27FC236}">
                <a16:creationId xmlns:a16="http://schemas.microsoft.com/office/drawing/2014/main" id="{DCC470A1-4FD2-3459-528A-443BD9A5289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433143">
            <a:off x="7723927" y="2793"/>
            <a:ext cx="1365748" cy="1820998"/>
          </a:xfrm>
          <a:prstGeom prst="rect">
            <a:avLst/>
          </a:prstGeom>
          <a:effectLst>
            <a:softEdge rad="127000"/>
          </a:effectLst>
        </p:spPr>
      </p:pic>
      <p:pic>
        <p:nvPicPr>
          <p:cNvPr id="7172" name="Picture 4" descr="affinis-Beispielhafte-Darstellung-PUMA">
            <a:extLst>
              <a:ext uri="{FF2B5EF4-FFF2-40B4-BE49-F238E27FC236}">
                <a16:creationId xmlns:a16="http://schemas.microsoft.com/office/drawing/2014/main" id="{D3AA5A5A-1014-8C97-CA93-85C6696D2E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0864" y="1010720"/>
            <a:ext cx="4421054" cy="4132780"/>
          </a:xfrm>
          <a:prstGeom prst="rect">
            <a:avLst/>
          </a:prstGeom>
          <a:noFill/>
          <a:extLst>
            <a:ext uri="{909E8E84-426E-40DD-AFC4-6F175D3DCCD1}">
              <a14:hiddenFill xmlns:a14="http://schemas.microsoft.com/office/drawing/2010/main">
                <a:solidFill>
                  <a:srgbClr val="FFFFFF"/>
                </a:solidFill>
              </a14:hiddenFill>
            </a:ext>
          </a:extLst>
        </p:spPr>
      </p:pic>
      <p:sp>
        <p:nvSpPr>
          <p:cNvPr id="7" name="Textfeld 6">
            <a:extLst>
              <a:ext uri="{FF2B5EF4-FFF2-40B4-BE49-F238E27FC236}">
                <a16:creationId xmlns:a16="http://schemas.microsoft.com/office/drawing/2014/main" id="{13907C1C-017C-5B08-FC75-07AFF7CF26E6}"/>
              </a:ext>
            </a:extLst>
          </p:cNvPr>
          <p:cNvSpPr txBox="1"/>
          <p:nvPr/>
        </p:nvSpPr>
        <p:spPr>
          <a:xfrm>
            <a:off x="4349554" y="4835380"/>
            <a:ext cx="4603530" cy="200055"/>
          </a:xfrm>
          <a:prstGeom prst="rect">
            <a:avLst/>
          </a:prstGeom>
          <a:noFill/>
        </p:spPr>
        <p:txBody>
          <a:bodyPr wrap="square">
            <a:spAutoFit/>
          </a:bodyPr>
          <a:lstStyle/>
          <a:p>
            <a:r>
              <a:rPr lang="de-DE" sz="700">
                <a:latin typeface="Source Sans Pro" panose="020B0503030403020204" pitchFamily="34" charset="0"/>
                <a:ea typeface="Source Sans Pro" panose="020B0503030403020204" pitchFamily="34" charset="0"/>
              </a:rPr>
              <a:t>https://www.affinis.de/wp-content/uploads/2019/06/affinis-Beispielhafte-Darstellung-PUMA-uai-720x673.jpg</a:t>
            </a:r>
          </a:p>
        </p:txBody>
      </p:sp>
    </p:spTree>
    <p:extLst>
      <p:ext uri="{BB962C8B-B14F-4D97-AF65-F5344CB8AC3E}">
        <p14:creationId xmlns:p14="http://schemas.microsoft.com/office/powerpoint/2010/main" val="41518452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6F223A-4325-20BA-D0E0-11F0A07F02BF}"/>
              </a:ext>
            </a:extLst>
          </p:cNvPr>
          <p:cNvSpPr>
            <a:spLocks noGrp="1"/>
          </p:cNvSpPr>
          <p:nvPr>
            <p:ph type="title"/>
          </p:nvPr>
        </p:nvSpPr>
        <p:spPr/>
        <p:txBody>
          <a:bodyPr/>
          <a:lstStyle/>
          <a:p>
            <a:r>
              <a:rPr lang="de-DE"/>
              <a:t>Project Charta</a:t>
            </a:r>
          </a:p>
        </p:txBody>
      </p:sp>
      <p:sp>
        <p:nvSpPr>
          <p:cNvPr id="3" name="Textplatzhalter 2">
            <a:extLst>
              <a:ext uri="{FF2B5EF4-FFF2-40B4-BE49-F238E27FC236}">
                <a16:creationId xmlns:a16="http://schemas.microsoft.com/office/drawing/2014/main" id="{F40D7847-976D-17EA-7450-3D2F17644CC4}"/>
              </a:ext>
            </a:extLst>
          </p:cNvPr>
          <p:cNvSpPr>
            <a:spLocks noGrp="1"/>
          </p:cNvSpPr>
          <p:nvPr>
            <p:ph type="body" idx="1"/>
          </p:nvPr>
        </p:nvSpPr>
        <p:spPr>
          <a:xfrm>
            <a:off x="786150" y="2316301"/>
            <a:ext cx="7571700" cy="2433549"/>
          </a:xfrm>
        </p:spPr>
        <p:txBody>
          <a:bodyPr/>
          <a:lstStyle/>
          <a:p>
            <a:pPr marL="76200" indent="0">
              <a:buNone/>
            </a:pPr>
            <a:r>
              <a:rPr lang="de-DE" sz="2000"/>
              <a:t>Sinnvolle Ergänzungen um Felder:</a:t>
            </a:r>
          </a:p>
          <a:p>
            <a:pPr marL="342900" indent="-342900">
              <a:buFont typeface="Courier New" panose="02070309020205020404" pitchFamily="49" charset="0"/>
              <a:buChar char="o"/>
            </a:pPr>
            <a:r>
              <a:rPr lang="de-DE" sz="2000" b="1"/>
              <a:t>Out of </a:t>
            </a:r>
            <a:r>
              <a:rPr lang="de-DE" sz="2000" b="1" err="1"/>
              <a:t>Scope</a:t>
            </a:r>
            <a:r>
              <a:rPr lang="de-DE" sz="2000" b="1"/>
              <a:t> </a:t>
            </a:r>
            <a:r>
              <a:rPr lang="de-DE" sz="2000"/>
              <a:t>– Außerhalb des Betrachtungsfeldes</a:t>
            </a:r>
          </a:p>
          <a:p>
            <a:pPr marL="342900" indent="-342900">
              <a:buFont typeface="Courier New" panose="02070309020205020404" pitchFamily="49" charset="0"/>
              <a:buChar char="o"/>
            </a:pPr>
            <a:r>
              <a:rPr lang="de-DE" sz="2000" b="1"/>
              <a:t>Time/Resources/</a:t>
            </a:r>
            <a:r>
              <a:rPr lang="de-DE" sz="2000" b="1" err="1"/>
              <a:t>Cost</a:t>
            </a:r>
            <a:r>
              <a:rPr lang="de-DE" sz="2000" b="1"/>
              <a:t> </a:t>
            </a:r>
            <a:r>
              <a:rPr lang="de-DE" sz="2000"/>
              <a:t>– Zeit/Mittel/Kosten</a:t>
            </a:r>
          </a:p>
          <a:p>
            <a:pPr marL="342900" indent="-342900">
              <a:buFont typeface="Courier New" panose="02070309020205020404" pitchFamily="49" charset="0"/>
              <a:buChar char="o"/>
            </a:pPr>
            <a:r>
              <a:rPr lang="de-DE" sz="2000" b="1"/>
              <a:t>Critical </a:t>
            </a:r>
            <a:r>
              <a:rPr lang="de-DE" sz="2000" b="1" err="1"/>
              <a:t>Success</a:t>
            </a:r>
            <a:r>
              <a:rPr lang="de-DE" sz="2000" b="1"/>
              <a:t> </a:t>
            </a:r>
            <a:r>
              <a:rPr lang="de-DE" sz="2000" b="1" err="1"/>
              <a:t>Factors</a:t>
            </a:r>
            <a:r>
              <a:rPr lang="de-DE" sz="2000"/>
              <a:t>/Kritische Erfolgsfaktoren</a:t>
            </a:r>
          </a:p>
          <a:p>
            <a:pPr marL="76200" indent="0">
              <a:buNone/>
            </a:pPr>
            <a:endParaRPr lang="de-DE"/>
          </a:p>
        </p:txBody>
      </p:sp>
      <p:sp>
        <p:nvSpPr>
          <p:cNvPr id="4" name="Foliennummernplatzhalter 3">
            <a:extLst>
              <a:ext uri="{FF2B5EF4-FFF2-40B4-BE49-F238E27FC236}">
                <a16:creationId xmlns:a16="http://schemas.microsoft.com/office/drawing/2014/main" id="{C6F3433E-65F9-2872-6282-1AAA718D46BB}"/>
              </a:ext>
            </a:extLst>
          </p:cNvPr>
          <p:cNvSpPr>
            <a:spLocks noGrp="1"/>
          </p:cNvSpPr>
          <p:nvPr>
            <p:ph type="sldNum" idx="12"/>
          </p:nvPr>
        </p:nvSpPr>
        <p:spPr/>
        <p:txBody>
          <a:bodyPr/>
          <a:lstStyle/>
          <a:p>
            <a:fld id="{00000000-1234-1234-1234-123412341234}" type="slidenum">
              <a:rPr lang="de-DE" smtClean="0"/>
              <a:pPr/>
              <a:t>31</a:t>
            </a:fld>
            <a:endParaRPr lang="de-DE"/>
          </a:p>
        </p:txBody>
      </p:sp>
      <p:pic>
        <p:nvPicPr>
          <p:cNvPr id="6" name="Grafik 5">
            <a:extLst>
              <a:ext uri="{FF2B5EF4-FFF2-40B4-BE49-F238E27FC236}">
                <a16:creationId xmlns:a16="http://schemas.microsoft.com/office/drawing/2014/main" id="{ACBC351A-D1E7-04A5-02F7-48AB50E6038B}"/>
              </a:ext>
            </a:extLst>
          </p:cNvPr>
          <p:cNvPicPr>
            <a:picLocks noChangeAspect="1"/>
          </p:cNvPicPr>
          <p:nvPr/>
        </p:nvPicPr>
        <p:blipFill>
          <a:blip r:embed="rId2"/>
          <a:stretch>
            <a:fillRect/>
          </a:stretch>
        </p:blipFill>
        <p:spPr>
          <a:xfrm>
            <a:off x="786150" y="1176251"/>
            <a:ext cx="7955970" cy="1140051"/>
          </a:xfrm>
          <a:prstGeom prst="rect">
            <a:avLst/>
          </a:prstGeom>
        </p:spPr>
      </p:pic>
    </p:spTree>
    <p:extLst>
      <p:ext uri="{BB962C8B-B14F-4D97-AF65-F5344CB8AC3E}">
        <p14:creationId xmlns:p14="http://schemas.microsoft.com/office/powerpoint/2010/main" val="32823651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92FD7E-610F-6B4F-D47B-6D5207CA92C2}"/>
              </a:ext>
            </a:extLst>
          </p:cNvPr>
          <p:cNvSpPr>
            <a:spLocks noGrp="1"/>
          </p:cNvSpPr>
          <p:nvPr>
            <p:ph type="title"/>
          </p:nvPr>
        </p:nvSpPr>
        <p:spPr>
          <a:xfrm>
            <a:off x="618892" y="308120"/>
            <a:ext cx="7738958" cy="702600"/>
          </a:xfrm>
        </p:spPr>
        <p:txBody>
          <a:bodyPr/>
          <a:lstStyle/>
          <a:p>
            <a:r>
              <a:rPr lang="de-DE"/>
              <a:t>SCORE</a:t>
            </a:r>
          </a:p>
        </p:txBody>
      </p:sp>
      <p:sp>
        <p:nvSpPr>
          <p:cNvPr id="4" name="Foliennummernplatzhalter 3">
            <a:extLst>
              <a:ext uri="{FF2B5EF4-FFF2-40B4-BE49-F238E27FC236}">
                <a16:creationId xmlns:a16="http://schemas.microsoft.com/office/drawing/2014/main" id="{7729D9A4-E342-3C1C-684A-01D4F718A2C9}"/>
              </a:ext>
            </a:extLst>
          </p:cNvPr>
          <p:cNvSpPr>
            <a:spLocks noGrp="1"/>
          </p:cNvSpPr>
          <p:nvPr>
            <p:ph type="sldNum" idx="12"/>
          </p:nvPr>
        </p:nvSpPr>
        <p:spPr/>
        <p:txBody>
          <a:bodyPr/>
          <a:lstStyle/>
          <a:p>
            <a:fld id="{00000000-1234-1234-1234-123412341234}" type="slidenum">
              <a:rPr lang="de-DE" smtClean="0"/>
              <a:pPr/>
              <a:t>32</a:t>
            </a:fld>
            <a:endParaRPr lang="de-DE"/>
          </a:p>
        </p:txBody>
      </p:sp>
      <p:pic>
        <p:nvPicPr>
          <p:cNvPr id="6" name="Grafik 5">
            <a:extLst>
              <a:ext uri="{FF2B5EF4-FFF2-40B4-BE49-F238E27FC236}">
                <a16:creationId xmlns:a16="http://schemas.microsoft.com/office/drawing/2014/main" id="{A70F9914-45C2-C23F-6E41-3926BD87C1F5}"/>
              </a:ext>
            </a:extLst>
          </p:cNvPr>
          <p:cNvPicPr>
            <a:picLocks noChangeAspect="1"/>
          </p:cNvPicPr>
          <p:nvPr/>
        </p:nvPicPr>
        <p:blipFill>
          <a:blip r:embed="rId2"/>
          <a:stretch>
            <a:fillRect/>
          </a:stretch>
        </p:blipFill>
        <p:spPr>
          <a:xfrm>
            <a:off x="618893" y="1981804"/>
            <a:ext cx="7906214" cy="2562388"/>
          </a:xfrm>
          <a:prstGeom prst="rect">
            <a:avLst/>
          </a:prstGeom>
        </p:spPr>
      </p:pic>
      <p:sp>
        <p:nvSpPr>
          <p:cNvPr id="5" name="Textfeld 4">
            <a:extLst>
              <a:ext uri="{FF2B5EF4-FFF2-40B4-BE49-F238E27FC236}">
                <a16:creationId xmlns:a16="http://schemas.microsoft.com/office/drawing/2014/main" id="{08F3998C-15BE-4CE0-099F-58F31BA6C21B}"/>
              </a:ext>
            </a:extLst>
          </p:cNvPr>
          <p:cNvSpPr txBox="1"/>
          <p:nvPr/>
        </p:nvSpPr>
        <p:spPr>
          <a:xfrm>
            <a:off x="618892" y="1126930"/>
            <a:ext cx="7738957" cy="769441"/>
          </a:xfrm>
          <a:prstGeom prst="rect">
            <a:avLst/>
          </a:prstGeom>
          <a:noFill/>
        </p:spPr>
        <p:txBody>
          <a:bodyPr wrap="square">
            <a:spAutoFit/>
          </a:bodyPr>
          <a:lstStyle/>
          <a:p>
            <a:r>
              <a:rPr lang="de-DE" sz="2200" b="0" i="0">
                <a:solidFill>
                  <a:schemeClr val="tx1"/>
                </a:solidFill>
                <a:effectLst/>
                <a:highlight>
                  <a:srgbClr val="FFFFFF"/>
                </a:highlight>
                <a:latin typeface="Source Sans Pro" panose="020B0503030403020204" pitchFamily="34" charset="0"/>
                <a:ea typeface="Source Sans Pro" panose="020B0503030403020204" pitchFamily="34" charset="0"/>
              </a:rPr>
              <a:t>Das </a:t>
            </a:r>
            <a:r>
              <a:rPr lang="de-DE" sz="2200" b="1" i="0">
                <a:solidFill>
                  <a:schemeClr val="tx1"/>
                </a:solidFill>
                <a:effectLst/>
                <a:highlight>
                  <a:srgbClr val="FFFFFF"/>
                </a:highlight>
                <a:latin typeface="Source Sans Pro" panose="020B0503030403020204" pitchFamily="34" charset="0"/>
                <a:ea typeface="Source Sans Pro" panose="020B0503030403020204" pitchFamily="34" charset="0"/>
              </a:rPr>
              <a:t>SCORE</a:t>
            </a:r>
            <a:r>
              <a:rPr lang="de-DE" sz="2200" b="0" i="0">
                <a:solidFill>
                  <a:schemeClr val="tx1"/>
                </a:solidFill>
                <a:effectLst/>
                <a:highlight>
                  <a:srgbClr val="FFFFFF"/>
                </a:highlight>
                <a:latin typeface="Source Sans Pro" panose="020B0503030403020204" pitchFamily="34" charset="0"/>
                <a:ea typeface="Source Sans Pro" panose="020B0503030403020204" pitchFamily="34" charset="0"/>
              </a:rPr>
              <a:t>-Modell ist eine Methode zur Problemlösung und Zielfindung</a:t>
            </a:r>
            <a:endParaRPr lang="de-DE" sz="2200">
              <a:solidFill>
                <a:schemeClr val="tx1"/>
              </a:solidFill>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1594808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0A7566-8F89-FA2C-5C15-CB352F392D57}"/>
              </a:ext>
            </a:extLst>
          </p:cNvPr>
          <p:cNvSpPr>
            <a:spLocks noGrp="1"/>
          </p:cNvSpPr>
          <p:nvPr>
            <p:ph type="title"/>
          </p:nvPr>
        </p:nvSpPr>
        <p:spPr/>
        <p:txBody>
          <a:bodyPr/>
          <a:lstStyle/>
          <a:p>
            <a:r>
              <a:rPr lang="de-DE"/>
              <a:t>Übung</a:t>
            </a:r>
          </a:p>
        </p:txBody>
      </p:sp>
      <p:sp>
        <p:nvSpPr>
          <p:cNvPr id="3" name="Textplatzhalter 2">
            <a:extLst>
              <a:ext uri="{FF2B5EF4-FFF2-40B4-BE49-F238E27FC236}">
                <a16:creationId xmlns:a16="http://schemas.microsoft.com/office/drawing/2014/main" id="{64BEA4EB-BD5B-FA17-621F-39953E526BA0}"/>
              </a:ext>
            </a:extLst>
          </p:cNvPr>
          <p:cNvSpPr>
            <a:spLocks noGrp="1"/>
          </p:cNvSpPr>
          <p:nvPr>
            <p:ph type="body" idx="1"/>
          </p:nvPr>
        </p:nvSpPr>
        <p:spPr/>
        <p:txBody>
          <a:bodyPr/>
          <a:lstStyle/>
          <a:p>
            <a:pPr marL="76200" indent="0">
              <a:buNone/>
            </a:pPr>
            <a:r>
              <a:rPr lang="de-DE"/>
              <a:t>Bearbeite ein Problem, das du in deinem </a:t>
            </a:r>
            <a:r>
              <a:rPr lang="de-DE" err="1"/>
              <a:t>Engagementfeld</a:t>
            </a:r>
            <a:r>
              <a:rPr lang="de-DE"/>
              <a:t> wahrnimmst, mit der SCORE-Methode.</a:t>
            </a:r>
          </a:p>
        </p:txBody>
      </p:sp>
      <p:sp>
        <p:nvSpPr>
          <p:cNvPr id="4" name="Foliennummernplatzhalter 3">
            <a:extLst>
              <a:ext uri="{FF2B5EF4-FFF2-40B4-BE49-F238E27FC236}">
                <a16:creationId xmlns:a16="http://schemas.microsoft.com/office/drawing/2014/main" id="{173A9351-C759-898A-0A47-14D1045A0934}"/>
              </a:ext>
            </a:extLst>
          </p:cNvPr>
          <p:cNvSpPr>
            <a:spLocks noGrp="1"/>
          </p:cNvSpPr>
          <p:nvPr>
            <p:ph type="sldNum" idx="12"/>
          </p:nvPr>
        </p:nvSpPr>
        <p:spPr/>
        <p:txBody>
          <a:bodyPr/>
          <a:lstStyle/>
          <a:p>
            <a:fld id="{00000000-1234-1234-1234-123412341234}" type="slidenum">
              <a:rPr lang="de-DE" smtClean="0"/>
              <a:pPr/>
              <a:t>33</a:t>
            </a:fld>
            <a:endParaRPr lang="de-DE"/>
          </a:p>
        </p:txBody>
      </p:sp>
    </p:spTree>
    <p:extLst>
      <p:ext uri="{BB962C8B-B14F-4D97-AF65-F5344CB8AC3E}">
        <p14:creationId xmlns:p14="http://schemas.microsoft.com/office/powerpoint/2010/main" val="33737218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a:spLocks noGrp="1"/>
          </p:cNvSpPr>
          <p:nvPr>
            <p:ph type="ctrTitle"/>
          </p:nvPr>
        </p:nvSpPr>
        <p:spPr>
          <a:xfrm>
            <a:off x="1586847" y="2272910"/>
            <a:ext cx="58326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a:solidFill>
                  <a:schemeClr val="accent4"/>
                </a:solidFill>
              </a:rPr>
              <a:t>3.</a:t>
            </a:r>
            <a:endParaRPr sz="6000">
              <a:solidFill>
                <a:schemeClr val="accent4"/>
              </a:solidFill>
            </a:endParaRPr>
          </a:p>
          <a:p>
            <a:pPr marL="0" lvl="0" indent="0" algn="l" rtl="0">
              <a:spcBef>
                <a:spcPts val="0"/>
              </a:spcBef>
              <a:spcAft>
                <a:spcPts val="0"/>
              </a:spcAft>
              <a:buNone/>
            </a:pPr>
            <a:r>
              <a:rPr lang="de-DE"/>
              <a:t>Projektplanung – Project Canvas</a:t>
            </a:r>
          </a:p>
        </p:txBody>
      </p:sp>
      <p:sp>
        <p:nvSpPr>
          <p:cNvPr id="99" name="Google Shape;99;p15"/>
          <p:cNvSpPr txBox="1">
            <a:spLocks noGrp="1"/>
          </p:cNvSpPr>
          <p:nvPr>
            <p:ph type="sldNum" idx="4294967295"/>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34</a:t>
            </a:fld>
            <a:endParaRPr/>
          </a:p>
        </p:txBody>
      </p:sp>
    </p:spTree>
    <p:extLst>
      <p:ext uri="{BB962C8B-B14F-4D97-AF65-F5344CB8AC3E}">
        <p14:creationId xmlns:p14="http://schemas.microsoft.com/office/powerpoint/2010/main" val="13216300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TheProjectCanvas - Over the fence">
            <a:extLst>
              <a:ext uri="{FF2B5EF4-FFF2-40B4-BE49-F238E27FC236}">
                <a16:creationId xmlns:a16="http://schemas.microsoft.com/office/drawing/2014/main" id="{0D8C147E-9E8A-BF28-0087-794F36E9657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967" b="9528"/>
          <a:stretch/>
        </p:blipFill>
        <p:spPr bwMode="auto">
          <a:xfrm>
            <a:off x="20" y="10"/>
            <a:ext cx="9143980" cy="5143490"/>
          </a:xfrm>
          <a:prstGeom prst="rect">
            <a:avLst/>
          </a:prstGeom>
          <a:solidFill>
            <a:srgbClr val="FFFFFF"/>
          </a:solidFill>
        </p:spPr>
      </p:pic>
    </p:spTree>
    <p:extLst>
      <p:ext uri="{BB962C8B-B14F-4D97-AF65-F5344CB8AC3E}">
        <p14:creationId xmlns:p14="http://schemas.microsoft.com/office/powerpoint/2010/main" val="713433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a:spLocks noGrp="1"/>
          </p:cNvSpPr>
          <p:nvPr>
            <p:ph type="ctrTitle"/>
          </p:nvPr>
        </p:nvSpPr>
        <p:spPr>
          <a:xfrm>
            <a:off x="1355619" y="2672303"/>
            <a:ext cx="58326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a:solidFill>
                  <a:schemeClr val="accent4"/>
                </a:solidFill>
              </a:rPr>
              <a:t>4.</a:t>
            </a:r>
            <a:endParaRPr sz="6000">
              <a:solidFill>
                <a:schemeClr val="accent4"/>
              </a:solidFill>
            </a:endParaRPr>
          </a:p>
          <a:p>
            <a:pPr marL="0" lvl="0" indent="0" algn="l" rtl="0">
              <a:spcBef>
                <a:spcPts val="0"/>
              </a:spcBef>
              <a:spcAft>
                <a:spcPts val="0"/>
              </a:spcAft>
              <a:buNone/>
            </a:pPr>
            <a:r>
              <a:rPr lang="de-DE"/>
              <a:t>Fördermittel beantragen - Projektkonzept</a:t>
            </a:r>
          </a:p>
        </p:txBody>
      </p:sp>
      <p:sp>
        <p:nvSpPr>
          <p:cNvPr id="99" name="Google Shape;99;p15"/>
          <p:cNvSpPr txBox="1">
            <a:spLocks noGrp="1"/>
          </p:cNvSpPr>
          <p:nvPr>
            <p:ph type="sldNum" idx="4294967295"/>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36</a:t>
            </a:fld>
            <a:endParaRPr/>
          </a:p>
        </p:txBody>
      </p:sp>
    </p:spTree>
    <p:extLst>
      <p:ext uri="{BB962C8B-B14F-4D97-AF65-F5344CB8AC3E}">
        <p14:creationId xmlns:p14="http://schemas.microsoft.com/office/powerpoint/2010/main" val="42227332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A4DC2DC9-A355-3A38-FE39-34B18A7E8AEB}"/>
              </a:ext>
            </a:extLst>
          </p:cNvPr>
          <p:cNvSpPr>
            <a:spLocks noGrp="1"/>
          </p:cNvSpPr>
          <p:nvPr>
            <p:ph type="title"/>
          </p:nvPr>
        </p:nvSpPr>
        <p:spPr/>
        <p:txBody>
          <a:bodyPr/>
          <a:lstStyle/>
          <a:p>
            <a:r>
              <a:rPr lang="de-DE"/>
              <a:t>Was zeichnet einen guten Antrag aus?</a:t>
            </a:r>
          </a:p>
        </p:txBody>
      </p:sp>
      <p:sp>
        <p:nvSpPr>
          <p:cNvPr id="5" name="Textplatzhalter 4">
            <a:extLst>
              <a:ext uri="{FF2B5EF4-FFF2-40B4-BE49-F238E27FC236}">
                <a16:creationId xmlns:a16="http://schemas.microsoft.com/office/drawing/2014/main" id="{C530304F-A1E6-1678-A42A-DE36B966FF7F}"/>
              </a:ext>
            </a:extLst>
          </p:cNvPr>
          <p:cNvSpPr>
            <a:spLocks noGrp="1"/>
          </p:cNvSpPr>
          <p:nvPr>
            <p:ph type="body" idx="1"/>
          </p:nvPr>
        </p:nvSpPr>
        <p:spPr>
          <a:xfrm>
            <a:off x="786150" y="1010720"/>
            <a:ext cx="7571700" cy="3573600"/>
          </a:xfrm>
        </p:spPr>
        <p:txBody>
          <a:bodyPr/>
          <a:lstStyle/>
          <a:p>
            <a:pPr marL="514350" indent="-514350">
              <a:buAutoNum type="arabicParenR"/>
            </a:pPr>
            <a:r>
              <a:rPr lang="de-DE" sz="1800"/>
              <a:t>„Andocken“ an Förderausschreibung (</a:t>
            </a:r>
            <a:r>
              <a:rPr lang="de-DE" sz="1800" err="1"/>
              <a:t>Keywörter</a:t>
            </a:r>
            <a:r>
              <a:rPr lang="de-DE" sz="1800"/>
              <a:t> verwendet)</a:t>
            </a:r>
          </a:p>
          <a:p>
            <a:pPr marL="514350" indent="-514350">
              <a:buAutoNum type="arabicParenR"/>
            </a:pPr>
            <a:r>
              <a:rPr lang="de-DE" sz="1800"/>
              <a:t>Formal korrekt</a:t>
            </a:r>
          </a:p>
          <a:p>
            <a:pPr marL="514350" indent="-514350">
              <a:buAutoNum type="arabicParenR"/>
            </a:pPr>
            <a:r>
              <a:rPr lang="de-DE" sz="1800"/>
              <a:t>Prägnanz / Verständlichkeit</a:t>
            </a:r>
          </a:p>
          <a:p>
            <a:pPr marL="514350" indent="-514350">
              <a:buAutoNum type="arabicParenR"/>
            </a:pPr>
            <a:r>
              <a:rPr lang="de-DE" sz="1800"/>
              <a:t>Alleinstellungsmerkmal</a:t>
            </a:r>
          </a:p>
          <a:p>
            <a:pPr marL="514350" indent="-514350">
              <a:buAutoNum type="arabicParenR"/>
            </a:pPr>
            <a:r>
              <a:rPr lang="de-DE" sz="1800"/>
              <a:t>Innovation / Relevanz</a:t>
            </a:r>
          </a:p>
          <a:p>
            <a:pPr marL="514350" indent="-514350">
              <a:buAutoNum type="arabicParenR"/>
            </a:pPr>
            <a:r>
              <a:rPr lang="de-DE" sz="1800"/>
              <a:t>Roter Faden / Stringenz</a:t>
            </a:r>
          </a:p>
          <a:p>
            <a:pPr marL="514350" indent="-514350">
              <a:buAutoNum type="arabicParenR"/>
            </a:pPr>
            <a:r>
              <a:rPr lang="de-DE" sz="1800"/>
              <a:t>Zahlen und Fakten / Legitimation</a:t>
            </a:r>
          </a:p>
          <a:p>
            <a:pPr marL="514350" indent="-514350">
              <a:buAutoNum type="arabicParenR"/>
            </a:pPr>
            <a:r>
              <a:rPr lang="de-DE" sz="1800"/>
              <a:t>Machbarkeit / Erfolgschancen</a:t>
            </a:r>
          </a:p>
          <a:p>
            <a:pPr marL="514350" indent="-514350">
              <a:buAutoNum type="arabicParenR"/>
            </a:pPr>
            <a:r>
              <a:rPr lang="de-DE" sz="1800"/>
              <a:t>Das Vorhaben ist mit der zukünftigen Zielgruppe entwickelt worden.</a:t>
            </a:r>
          </a:p>
          <a:p>
            <a:pPr marL="514350" indent="-514350">
              <a:buAutoNum type="arabicParenR"/>
            </a:pPr>
            <a:r>
              <a:rPr lang="de-DE" sz="1800"/>
              <a:t>Nachhaltigkeit</a:t>
            </a:r>
          </a:p>
          <a:p>
            <a:endParaRPr lang="de-DE"/>
          </a:p>
        </p:txBody>
      </p:sp>
    </p:spTree>
    <p:extLst>
      <p:ext uri="{BB962C8B-B14F-4D97-AF65-F5344CB8AC3E}">
        <p14:creationId xmlns:p14="http://schemas.microsoft.com/office/powerpoint/2010/main" val="2786089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DB58D3F-1BF1-67AF-3E8D-D586B16AEB4D}"/>
              </a:ext>
            </a:extLst>
          </p:cNvPr>
          <p:cNvSpPr>
            <a:spLocks noGrp="1"/>
          </p:cNvSpPr>
          <p:nvPr>
            <p:ph type="title"/>
          </p:nvPr>
        </p:nvSpPr>
        <p:spPr/>
        <p:txBody>
          <a:bodyPr/>
          <a:lstStyle/>
          <a:p>
            <a:r>
              <a:rPr lang="de-DE"/>
              <a:t>Projektkonzeption</a:t>
            </a:r>
          </a:p>
        </p:txBody>
      </p:sp>
      <p:sp>
        <p:nvSpPr>
          <p:cNvPr id="5" name="Textplatzhalter 4">
            <a:extLst>
              <a:ext uri="{FF2B5EF4-FFF2-40B4-BE49-F238E27FC236}">
                <a16:creationId xmlns:a16="http://schemas.microsoft.com/office/drawing/2014/main" id="{4DD76F41-32E7-D30D-9497-892211D393F7}"/>
              </a:ext>
            </a:extLst>
          </p:cNvPr>
          <p:cNvSpPr>
            <a:spLocks noGrp="1"/>
          </p:cNvSpPr>
          <p:nvPr>
            <p:ph type="body" idx="1"/>
          </p:nvPr>
        </p:nvSpPr>
        <p:spPr>
          <a:xfrm>
            <a:off x="786150" y="921441"/>
            <a:ext cx="7968967" cy="3573600"/>
          </a:xfrm>
        </p:spPr>
        <p:txBody>
          <a:bodyPr/>
          <a:lstStyle/>
          <a:p>
            <a:pPr marL="514350" indent="-514350">
              <a:buFont typeface="+mj-lt"/>
              <a:buAutoNum type="arabicPeriod"/>
            </a:pPr>
            <a:r>
              <a:rPr lang="de-DE" sz="1400"/>
              <a:t>Titel</a:t>
            </a:r>
          </a:p>
          <a:p>
            <a:pPr marL="514350" indent="-514350">
              <a:buFont typeface="+mj-lt"/>
              <a:buAutoNum type="arabicPeriod"/>
            </a:pPr>
            <a:r>
              <a:rPr lang="de-DE" sz="1400"/>
              <a:t>Kurzbeschreibung</a:t>
            </a:r>
          </a:p>
          <a:p>
            <a:pPr marL="514350" indent="-514350">
              <a:buFont typeface="+mj-lt"/>
              <a:buAutoNum type="arabicPeriod"/>
            </a:pPr>
            <a:r>
              <a:rPr lang="de-DE" sz="1400"/>
              <a:t>Einleitung inkl. kurze Beschreibung unserer Organisation</a:t>
            </a:r>
          </a:p>
          <a:p>
            <a:pPr marL="514350" indent="-514350">
              <a:buFont typeface="+mj-lt"/>
              <a:buAutoNum type="arabicPeriod"/>
            </a:pPr>
            <a:r>
              <a:rPr lang="de-DE" sz="1400"/>
              <a:t>Ausgangssituation</a:t>
            </a:r>
          </a:p>
          <a:p>
            <a:pPr marL="514350" indent="-514350">
              <a:buFont typeface="+mj-lt"/>
              <a:buAutoNum type="arabicPeriod"/>
            </a:pPr>
            <a:r>
              <a:rPr lang="de-DE" sz="1400"/>
              <a:t>Ziele</a:t>
            </a:r>
          </a:p>
          <a:p>
            <a:pPr marL="514350" indent="-514350">
              <a:buFont typeface="+mj-lt"/>
              <a:buAutoNum type="arabicPeriod"/>
            </a:pPr>
            <a:r>
              <a:rPr lang="de-DE" sz="1400"/>
              <a:t>Zielgruppe(n)</a:t>
            </a:r>
          </a:p>
          <a:p>
            <a:pPr marL="514350" indent="-514350">
              <a:buFont typeface="+mj-lt"/>
              <a:buAutoNum type="arabicPeriod"/>
            </a:pPr>
            <a:r>
              <a:rPr lang="de-DE" sz="1400"/>
              <a:t>Geplante Maßnahmen (inkl. Öffentlichkeitsarbeit)</a:t>
            </a:r>
          </a:p>
          <a:p>
            <a:pPr marL="514350" indent="-514350">
              <a:buFont typeface="+mj-lt"/>
              <a:buAutoNum type="arabicPeriod"/>
            </a:pPr>
            <a:r>
              <a:rPr lang="de-DE" sz="1400"/>
              <a:t>Ressourcen (Personal / Ehrenamtliche / Räumlichkeiten / Ausstattung, …) – benötigt/vorhanden</a:t>
            </a:r>
          </a:p>
          <a:p>
            <a:pPr marL="514350" indent="-514350">
              <a:buFont typeface="+mj-lt"/>
              <a:buAutoNum type="arabicPeriod"/>
            </a:pPr>
            <a:r>
              <a:rPr lang="de-DE" sz="1400"/>
              <a:t>Kooperationen</a:t>
            </a:r>
          </a:p>
          <a:p>
            <a:pPr marL="514350" indent="-514350">
              <a:buFont typeface="+mj-lt"/>
              <a:buAutoNum type="arabicPeriod"/>
            </a:pPr>
            <a:r>
              <a:rPr lang="de-DE" sz="1400"/>
              <a:t>Kosten</a:t>
            </a:r>
          </a:p>
          <a:p>
            <a:pPr marL="514350" indent="-514350">
              <a:buFont typeface="+mj-lt"/>
              <a:buAutoNum type="arabicPeriod"/>
            </a:pPr>
            <a:r>
              <a:rPr lang="de-DE" sz="1400"/>
              <a:t>Zeitplan</a:t>
            </a:r>
          </a:p>
          <a:p>
            <a:pPr marL="514350" indent="-514350">
              <a:buFont typeface="+mj-lt"/>
              <a:buAutoNum type="arabicPeriod"/>
            </a:pPr>
            <a:r>
              <a:rPr lang="de-DE" sz="1400"/>
              <a:t>Evaluation, Dokumentation</a:t>
            </a:r>
          </a:p>
          <a:p>
            <a:pPr marL="514350" indent="-514350">
              <a:buFont typeface="+mj-lt"/>
              <a:buAutoNum type="arabicPeriod"/>
            </a:pPr>
            <a:r>
              <a:rPr lang="de-DE" sz="1400"/>
              <a:t>Nachhaltigkeit / Verstetigung</a:t>
            </a:r>
          </a:p>
          <a:p>
            <a:pPr marL="514350" indent="-514350">
              <a:buFont typeface="+mj-lt"/>
              <a:buAutoNum type="arabicPeriod"/>
            </a:pPr>
            <a:r>
              <a:rPr lang="de-DE" sz="1400"/>
              <a:t>Ausblick</a:t>
            </a:r>
          </a:p>
          <a:p>
            <a:endParaRPr lang="de-DE" sz="1400"/>
          </a:p>
        </p:txBody>
      </p:sp>
      <p:pic>
        <p:nvPicPr>
          <p:cNvPr id="6" name="Grafik 5">
            <a:extLst>
              <a:ext uri="{FF2B5EF4-FFF2-40B4-BE49-F238E27FC236}">
                <a16:creationId xmlns:a16="http://schemas.microsoft.com/office/drawing/2014/main" id="{4DFC94B3-F2DF-2C27-894B-2F90C42A3D81}"/>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1407365">
            <a:off x="7049253" y="244013"/>
            <a:ext cx="2160569" cy="1354857"/>
          </a:xfrm>
          <a:prstGeom prst="rect">
            <a:avLst/>
          </a:prstGeom>
        </p:spPr>
      </p:pic>
    </p:spTree>
    <p:extLst>
      <p:ext uri="{BB962C8B-B14F-4D97-AF65-F5344CB8AC3E}">
        <p14:creationId xmlns:p14="http://schemas.microsoft.com/office/powerpoint/2010/main" val="34135643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AA0FB0-71CD-F3B1-8AD6-B362940B0D9E}"/>
              </a:ext>
            </a:extLst>
          </p:cNvPr>
          <p:cNvSpPr>
            <a:spLocks noGrp="1"/>
          </p:cNvSpPr>
          <p:nvPr>
            <p:ph type="title"/>
          </p:nvPr>
        </p:nvSpPr>
        <p:spPr/>
        <p:txBody>
          <a:bodyPr/>
          <a:lstStyle/>
          <a:p>
            <a:r>
              <a:rPr lang="de-DE"/>
              <a:t>Kurzbeschreibung – Projekt-Pitch</a:t>
            </a:r>
          </a:p>
        </p:txBody>
      </p:sp>
      <p:sp>
        <p:nvSpPr>
          <p:cNvPr id="3" name="Textplatzhalter 2">
            <a:extLst>
              <a:ext uri="{FF2B5EF4-FFF2-40B4-BE49-F238E27FC236}">
                <a16:creationId xmlns:a16="http://schemas.microsoft.com/office/drawing/2014/main" id="{E6E5BCF8-80BD-2B87-6F4E-03949CA24565}"/>
              </a:ext>
            </a:extLst>
          </p:cNvPr>
          <p:cNvSpPr>
            <a:spLocks noGrp="1"/>
          </p:cNvSpPr>
          <p:nvPr>
            <p:ph type="body" idx="1"/>
          </p:nvPr>
        </p:nvSpPr>
        <p:spPr>
          <a:xfrm>
            <a:off x="786150" y="1010720"/>
            <a:ext cx="7571700" cy="3573600"/>
          </a:xfrm>
        </p:spPr>
        <p:txBody>
          <a:bodyPr/>
          <a:lstStyle/>
          <a:p>
            <a:pPr marL="0" indent="0">
              <a:buNone/>
            </a:pPr>
            <a:r>
              <a:rPr lang="de-DE"/>
              <a:t>… wird oft zuerst gelesen!</a:t>
            </a:r>
          </a:p>
          <a:p>
            <a:r>
              <a:rPr lang="de-DE"/>
              <a:t>Wer führt das Projekt durch?</a:t>
            </a:r>
          </a:p>
          <a:p>
            <a:r>
              <a:rPr lang="de-DE"/>
              <a:t>Warum?</a:t>
            </a:r>
          </a:p>
          <a:p>
            <a:r>
              <a:rPr lang="de-DE"/>
              <a:t>Wozu (mit welchem Ziel)?</a:t>
            </a:r>
          </a:p>
          <a:p>
            <a:r>
              <a:rPr lang="de-DE"/>
              <a:t>Was?</a:t>
            </a:r>
          </a:p>
          <a:p>
            <a:r>
              <a:rPr lang="de-DE"/>
              <a:t>Wo?</a:t>
            </a:r>
          </a:p>
          <a:p>
            <a:r>
              <a:rPr lang="de-DE"/>
              <a:t>Wie?</a:t>
            </a:r>
          </a:p>
          <a:p>
            <a:r>
              <a:rPr lang="de-DE"/>
              <a:t>Wann?</a:t>
            </a:r>
          </a:p>
          <a:p>
            <a:r>
              <a:rPr lang="de-DE"/>
              <a:t>Mit wem?</a:t>
            </a:r>
          </a:p>
          <a:p>
            <a:endParaRPr lang="de-DE"/>
          </a:p>
        </p:txBody>
      </p:sp>
      <p:sp>
        <p:nvSpPr>
          <p:cNvPr id="4" name="Foliennummernplatzhalter 3">
            <a:extLst>
              <a:ext uri="{FF2B5EF4-FFF2-40B4-BE49-F238E27FC236}">
                <a16:creationId xmlns:a16="http://schemas.microsoft.com/office/drawing/2014/main" id="{9C268C69-877A-2D81-D1B8-D905DA446F09}"/>
              </a:ext>
            </a:extLst>
          </p:cNvPr>
          <p:cNvSpPr>
            <a:spLocks noGrp="1"/>
          </p:cNvSpPr>
          <p:nvPr>
            <p:ph type="sldNum" idx="12"/>
          </p:nvPr>
        </p:nvSpPr>
        <p:spPr/>
        <p:txBody>
          <a:bodyPr/>
          <a:lstStyle/>
          <a:p>
            <a:fld id="{00000000-1234-1234-1234-123412341234}" type="slidenum">
              <a:rPr lang="de-DE" smtClean="0"/>
              <a:pPr/>
              <a:t>39</a:t>
            </a:fld>
            <a:endParaRPr lang="de-DE"/>
          </a:p>
        </p:txBody>
      </p:sp>
      <p:pic>
        <p:nvPicPr>
          <p:cNvPr id="6" name="Grafik 5" descr="Geschäftsfrau hält ein Schild">
            <a:extLst>
              <a:ext uri="{FF2B5EF4-FFF2-40B4-BE49-F238E27FC236}">
                <a16:creationId xmlns:a16="http://schemas.microsoft.com/office/drawing/2014/main" id="{13D4561E-B22B-A3ED-78AD-EFC2626C32D5}"/>
              </a:ext>
            </a:extLst>
          </p:cNvPr>
          <p:cNvPicPr>
            <a:picLocks noChangeAspect="1"/>
          </p:cNvPicPr>
          <p:nvPr/>
        </p:nvPicPr>
        <p:blipFill>
          <a:blip r:embed="rId3"/>
          <a:stretch>
            <a:fillRect/>
          </a:stretch>
        </p:blipFill>
        <p:spPr>
          <a:xfrm>
            <a:off x="5729230" y="1010720"/>
            <a:ext cx="2605973" cy="3904180"/>
          </a:xfrm>
          <a:prstGeom prst="rect">
            <a:avLst/>
          </a:prstGeom>
        </p:spPr>
      </p:pic>
      <p:sp>
        <p:nvSpPr>
          <p:cNvPr id="7" name="Textfeld 6">
            <a:extLst>
              <a:ext uri="{FF2B5EF4-FFF2-40B4-BE49-F238E27FC236}">
                <a16:creationId xmlns:a16="http://schemas.microsoft.com/office/drawing/2014/main" id="{55664E45-F443-43EF-9AE4-9B5EAEF8B461}"/>
              </a:ext>
            </a:extLst>
          </p:cNvPr>
          <p:cNvSpPr txBox="1"/>
          <p:nvPr/>
        </p:nvSpPr>
        <p:spPr>
          <a:xfrm>
            <a:off x="6457361" y="2166046"/>
            <a:ext cx="1715678" cy="307777"/>
          </a:xfrm>
          <a:prstGeom prst="rect">
            <a:avLst/>
          </a:prstGeom>
          <a:noFill/>
        </p:spPr>
        <p:txBody>
          <a:bodyPr wrap="square" rtlCol="0">
            <a:spAutoFit/>
          </a:bodyPr>
          <a:lstStyle/>
          <a:p>
            <a:r>
              <a:rPr lang="de-DE"/>
              <a:t>Pitch dein Projekt!</a:t>
            </a:r>
          </a:p>
        </p:txBody>
      </p:sp>
    </p:spTree>
    <p:extLst>
      <p:ext uri="{BB962C8B-B14F-4D97-AF65-F5344CB8AC3E}">
        <p14:creationId xmlns:p14="http://schemas.microsoft.com/office/powerpoint/2010/main" val="20970124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C001C7-2AFD-7525-FD61-3C3202CF9B44}"/>
              </a:ext>
            </a:extLst>
          </p:cNvPr>
          <p:cNvSpPr>
            <a:spLocks noGrp="1"/>
          </p:cNvSpPr>
          <p:nvPr>
            <p:ph type="title"/>
          </p:nvPr>
        </p:nvSpPr>
        <p:spPr/>
        <p:txBody>
          <a:bodyPr/>
          <a:lstStyle/>
          <a:p>
            <a:r>
              <a:rPr lang="de-DE" dirty="0"/>
              <a:t>Links zu Förderdatenbanken u. ä.</a:t>
            </a:r>
          </a:p>
        </p:txBody>
      </p:sp>
      <p:sp>
        <p:nvSpPr>
          <p:cNvPr id="3" name="Textplatzhalter 2">
            <a:extLst>
              <a:ext uri="{FF2B5EF4-FFF2-40B4-BE49-F238E27FC236}">
                <a16:creationId xmlns:a16="http://schemas.microsoft.com/office/drawing/2014/main" id="{042122D5-15D8-B08A-BD26-00EC0FDB0279}"/>
              </a:ext>
            </a:extLst>
          </p:cNvPr>
          <p:cNvSpPr>
            <a:spLocks noGrp="1"/>
          </p:cNvSpPr>
          <p:nvPr>
            <p:ph type="body" idx="1"/>
          </p:nvPr>
        </p:nvSpPr>
        <p:spPr/>
        <p:txBody>
          <a:bodyPr/>
          <a:lstStyle/>
          <a:p>
            <a:r>
              <a:rPr lang="de-DE" dirty="0">
                <a:hlinkClick r:id="rId2"/>
              </a:rPr>
              <a:t>https://www.foerderdatenbank.de</a:t>
            </a:r>
            <a:r>
              <a:rPr lang="de-DE" dirty="0"/>
              <a:t> (Bund, Land EU)</a:t>
            </a:r>
          </a:p>
          <a:p>
            <a:r>
              <a:rPr lang="de-DE" dirty="0">
                <a:hlinkClick r:id="rId2"/>
              </a:rPr>
              <a:t>https://stiftungssuche.de/</a:t>
            </a:r>
          </a:p>
          <a:p>
            <a:r>
              <a:rPr lang="de-DE" dirty="0">
                <a:hlinkClick r:id="rId2"/>
              </a:rPr>
              <a:t>https://foerderdatenbank.d-s-e-e.de/</a:t>
            </a:r>
            <a:endParaRPr lang="de-DE" dirty="0"/>
          </a:p>
          <a:p>
            <a:r>
              <a:rPr lang="de-DE" dirty="0">
                <a:hlinkClick r:id="rId3"/>
              </a:rPr>
              <a:t>https://deutsches-ehrenamt.de/foerdermittel/foerdertipps/foerdermittelgeber-lotterien/</a:t>
            </a:r>
            <a:endParaRPr lang="de-DE" dirty="0"/>
          </a:p>
          <a:p>
            <a:r>
              <a:rPr lang="de-DE" dirty="0">
                <a:hlinkClick r:id="rId4"/>
              </a:rPr>
              <a:t>https://www.engagiert-in-nrw.de/foerderprogramme-und-foerderzugaenge</a:t>
            </a:r>
            <a:endParaRPr lang="de-DE" dirty="0"/>
          </a:p>
          <a:p>
            <a:endParaRPr lang="de-DE" dirty="0"/>
          </a:p>
          <a:p>
            <a:endParaRPr lang="de-DE" dirty="0"/>
          </a:p>
        </p:txBody>
      </p:sp>
      <p:sp>
        <p:nvSpPr>
          <p:cNvPr id="4" name="Foliennummernplatzhalter 3">
            <a:extLst>
              <a:ext uri="{FF2B5EF4-FFF2-40B4-BE49-F238E27FC236}">
                <a16:creationId xmlns:a16="http://schemas.microsoft.com/office/drawing/2014/main" id="{942BAF08-8631-7C12-E5A9-C00818A14C35}"/>
              </a:ext>
            </a:extLst>
          </p:cNvPr>
          <p:cNvSpPr>
            <a:spLocks noGrp="1"/>
          </p:cNvSpPr>
          <p:nvPr>
            <p:ph type="sldNum" idx="12"/>
          </p:nvPr>
        </p:nvSpPr>
        <p:spPr/>
        <p:txBody>
          <a:bodyPr/>
          <a:lstStyle/>
          <a:p>
            <a:fld id="{00000000-1234-1234-1234-123412341234}" type="slidenum">
              <a:rPr lang="de-DE" smtClean="0"/>
              <a:pPr/>
              <a:t>40</a:t>
            </a:fld>
            <a:endParaRPr lang="de-DE"/>
          </a:p>
        </p:txBody>
      </p:sp>
    </p:spTree>
    <p:extLst>
      <p:ext uri="{BB962C8B-B14F-4D97-AF65-F5344CB8AC3E}">
        <p14:creationId xmlns:p14="http://schemas.microsoft.com/office/powerpoint/2010/main" val="11646154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a:spLocks noGrp="1"/>
          </p:cNvSpPr>
          <p:nvPr>
            <p:ph type="ctrTitle"/>
          </p:nvPr>
        </p:nvSpPr>
        <p:spPr>
          <a:xfrm>
            <a:off x="1376640" y="2335972"/>
            <a:ext cx="58326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a:solidFill>
                  <a:schemeClr val="accent4"/>
                </a:solidFill>
              </a:rPr>
              <a:t>5.</a:t>
            </a:r>
            <a:endParaRPr sz="6000">
              <a:solidFill>
                <a:schemeClr val="accent4"/>
              </a:solidFill>
            </a:endParaRPr>
          </a:p>
          <a:p>
            <a:pPr marL="0" lvl="0" indent="0" algn="l" rtl="0">
              <a:spcBef>
                <a:spcPts val="0"/>
              </a:spcBef>
              <a:spcAft>
                <a:spcPts val="0"/>
              </a:spcAft>
              <a:buNone/>
            </a:pPr>
            <a:r>
              <a:rPr lang="de-DE"/>
              <a:t>Projektarbeit im Team - Kanban</a:t>
            </a:r>
          </a:p>
        </p:txBody>
      </p:sp>
      <p:sp>
        <p:nvSpPr>
          <p:cNvPr id="99" name="Google Shape;99;p15"/>
          <p:cNvSpPr txBox="1">
            <a:spLocks noGrp="1"/>
          </p:cNvSpPr>
          <p:nvPr>
            <p:ph type="sldNum" idx="4294967295"/>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41</a:t>
            </a:fld>
            <a:endParaRPr/>
          </a:p>
        </p:txBody>
      </p:sp>
    </p:spTree>
    <p:extLst>
      <p:ext uri="{BB962C8B-B14F-4D97-AF65-F5344CB8AC3E}">
        <p14:creationId xmlns:p14="http://schemas.microsoft.com/office/powerpoint/2010/main" val="4126700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www.traumauswandern.de/wp-content/uploads/2013/04/typen.gif">
            <a:extLst>
              <a:ext uri="{FF2B5EF4-FFF2-40B4-BE49-F238E27FC236}">
                <a16:creationId xmlns:a16="http://schemas.microsoft.com/office/drawing/2014/main" id="{378250D4-FDC0-BB0B-9DFC-70030743F41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90488" y="569074"/>
            <a:ext cx="8963025" cy="4005351"/>
          </a:xfrm>
          <a:prstGeom prst="rect">
            <a:avLst/>
          </a:prstGeom>
          <a:solidFill>
            <a:srgbClr val="FFFFFF"/>
          </a:solidFill>
        </p:spPr>
      </p:pic>
    </p:spTree>
    <p:extLst>
      <p:ext uri="{BB962C8B-B14F-4D97-AF65-F5344CB8AC3E}">
        <p14:creationId xmlns:p14="http://schemas.microsoft.com/office/powerpoint/2010/main" val="18183152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7942614D-9434-0F75-B737-F56DABA5555A}"/>
              </a:ext>
            </a:extLst>
          </p:cNvPr>
          <p:cNvSpPr>
            <a:spLocks noGrp="1"/>
          </p:cNvSpPr>
          <p:nvPr>
            <p:ph type="title"/>
          </p:nvPr>
        </p:nvSpPr>
        <p:spPr/>
        <p:txBody>
          <a:bodyPr/>
          <a:lstStyle/>
          <a:p>
            <a:r>
              <a:rPr lang="de-DE"/>
              <a:t>Teamcharta</a:t>
            </a:r>
          </a:p>
        </p:txBody>
      </p:sp>
      <p:sp>
        <p:nvSpPr>
          <p:cNvPr id="4" name="Foliennummernplatzhalter 3">
            <a:extLst>
              <a:ext uri="{FF2B5EF4-FFF2-40B4-BE49-F238E27FC236}">
                <a16:creationId xmlns:a16="http://schemas.microsoft.com/office/drawing/2014/main" id="{902A91BD-7B21-BEE2-F197-091A5F2B73B8}"/>
              </a:ext>
            </a:extLst>
          </p:cNvPr>
          <p:cNvSpPr>
            <a:spLocks noGrp="1"/>
          </p:cNvSpPr>
          <p:nvPr>
            <p:ph type="sldNum" idx="12"/>
          </p:nvPr>
        </p:nvSpPr>
        <p:spPr/>
        <p:txBody>
          <a:bodyPr/>
          <a:lstStyle/>
          <a:p>
            <a:fld id="{00000000-1234-1234-1234-123412341234}" type="slidenum">
              <a:rPr lang="de-DE" smtClean="0"/>
              <a:pPr/>
              <a:t>43</a:t>
            </a:fld>
            <a:endParaRPr lang="de-DE"/>
          </a:p>
        </p:txBody>
      </p:sp>
      <p:pic>
        <p:nvPicPr>
          <p:cNvPr id="10" name="Grafik 9">
            <a:extLst>
              <a:ext uri="{FF2B5EF4-FFF2-40B4-BE49-F238E27FC236}">
                <a16:creationId xmlns:a16="http://schemas.microsoft.com/office/drawing/2014/main" id="{46AF9156-4B7F-BB79-CE58-1AE07B5D503C}"/>
              </a:ext>
            </a:extLst>
          </p:cNvPr>
          <p:cNvPicPr>
            <a:picLocks noChangeAspect="1"/>
          </p:cNvPicPr>
          <p:nvPr/>
        </p:nvPicPr>
        <p:blipFill>
          <a:blip r:embed="rId2"/>
          <a:stretch>
            <a:fillRect/>
          </a:stretch>
        </p:blipFill>
        <p:spPr>
          <a:xfrm>
            <a:off x="786150" y="941014"/>
            <a:ext cx="6262170" cy="4179612"/>
          </a:xfrm>
          <a:prstGeom prst="rect">
            <a:avLst/>
          </a:prstGeom>
        </p:spPr>
      </p:pic>
    </p:spTree>
    <p:extLst>
      <p:ext uri="{BB962C8B-B14F-4D97-AF65-F5344CB8AC3E}">
        <p14:creationId xmlns:p14="http://schemas.microsoft.com/office/powerpoint/2010/main" val="19607195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0A43DC-91D3-C4DF-0AD5-5D00E2FA67B9}"/>
              </a:ext>
            </a:extLst>
          </p:cNvPr>
          <p:cNvSpPr>
            <a:spLocks noGrp="1"/>
          </p:cNvSpPr>
          <p:nvPr>
            <p:ph type="title"/>
          </p:nvPr>
        </p:nvSpPr>
        <p:spPr/>
        <p:txBody>
          <a:bodyPr/>
          <a:lstStyle/>
          <a:p>
            <a:endParaRPr lang="de-DE"/>
          </a:p>
        </p:txBody>
      </p:sp>
      <p:sp>
        <p:nvSpPr>
          <p:cNvPr id="3" name="Textplatzhalter 2">
            <a:extLst>
              <a:ext uri="{FF2B5EF4-FFF2-40B4-BE49-F238E27FC236}">
                <a16:creationId xmlns:a16="http://schemas.microsoft.com/office/drawing/2014/main" id="{91633F87-09DA-FE33-A798-F8D55FC342F8}"/>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B9439DB7-CC7B-3978-834D-D71C534CC8AC}"/>
              </a:ext>
            </a:extLst>
          </p:cNvPr>
          <p:cNvSpPr>
            <a:spLocks noGrp="1"/>
          </p:cNvSpPr>
          <p:nvPr>
            <p:ph type="sldNum" idx="12"/>
          </p:nvPr>
        </p:nvSpPr>
        <p:spPr/>
        <p:txBody>
          <a:bodyPr/>
          <a:lstStyle/>
          <a:p>
            <a:fld id="{00000000-1234-1234-1234-123412341234}" type="slidenum">
              <a:rPr lang="de-DE" smtClean="0"/>
              <a:pPr/>
              <a:t>44</a:t>
            </a:fld>
            <a:endParaRPr lang="de-DE"/>
          </a:p>
        </p:txBody>
      </p:sp>
      <p:pic>
        <p:nvPicPr>
          <p:cNvPr id="6" name="Grafik 5">
            <a:extLst>
              <a:ext uri="{FF2B5EF4-FFF2-40B4-BE49-F238E27FC236}">
                <a16:creationId xmlns:a16="http://schemas.microsoft.com/office/drawing/2014/main" id="{7243DC73-8408-B29C-37B2-779F5136A781}"/>
              </a:ext>
            </a:extLst>
          </p:cNvPr>
          <p:cNvPicPr>
            <a:picLocks noChangeAspect="1"/>
          </p:cNvPicPr>
          <p:nvPr/>
        </p:nvPicPr>
        <p:blipFill>
          <a:blip r:embed="rId2"/>
          <a:stretch>
            <a:fillRect/>
          </a:stretch>
        </p:blipFill>
        <p:spPr>
          <a:xfrm>
            <a:off x="680370" y="0"/>
            <a:ext cx="7783259" cy="5143500"/>
          </a:xfrm>
          <a:prstGeom prst="rect">
            <a:avLst/>
          </a:prstGeom>
        </p:spPr>
      </p:pic>
    </p:spTree>
    <p:extLst>
      <p:ext uri="{BB962C8B-B14F-4D97-AF65-F5344CB8AC3E}">
        <p14:creationId xmlns:p14="http://schemas.microsoft.com/office/powerpoint/2010/main" val="18242476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57892D13-DF0F-DB9C-1631-947CC106D55C}"/>
              </a:ext>
            </a:extLst>
          </p:cNvPr>
          <p:cNvSpPr>
            <a:spLocks noGrp="1"/>
          </p:cNvSpPr>
          <p:nvPr>
            <p:ph type="title"/>
          </p:nvPr>
        </p:nvSpPr>
        <p:spPr/>
        <p:txBody>
          <a:bodyPr/>
          <a:lstStyle/>
          <a:p>
            <a:r>
              <a:rPr lang="de-DE"/>
              <a:t>Kanban-Board Bsp. mit </a:t>
            </a:r>
            <a:r>
              <a:rPr lang="de-DE" err="1"/>
              <a:t>Trello</a:t>
            </a:r>
            <a:endParaRPr lang="de-DE"/>
          </a:p>
        </p:txBody>
      </p:sp>
      <p:sp>
        <p:nvSpPr>
          <p:cNvPr id="4" name="Foliennummernplatzhalter 3" hidden="1">
            <a:extLst>
              <a:ext uri="{FF2B5EF4-FFF2-40B4-BE49-F238E27FC236}">
                <a16:creationId xmlns:a16="http://schemas.microsoft.com/office/drawing/2014/main" id="{97748C01-F5FC-2DE4-C695-4EF0DB818BD4}"/>
              </a:ext>
            </a:extLst>
          </p:cNvPr>
          <p:cNvSpPr>
            <a:spLocks noGrp="1"/>
          </p:cNvSpPr>
          <p:nvPr>
            <p:ph type="sldNum" idx="12"/>
          </p:nvPr>
        </p:nvSpPr>
        <p:spPr/>
        <p:txBody>
          <a:bodyPr/>
          <a:lstStyle/>
          <a:p>
            <a:pPr>
              <a:spcAft>
                <a:spcPts val="600"/>
              </a:spcAft>
            </a:pPr>
            <a:fld id="{00000000-1234-1234-1234-123412341234}" type="slidenum">
              <a:rPr lang="de-DE" smtClean="0"/>
              <a:pPr>
                <a:spcAft>
                  <a:spcPts val="600"/>
                </a:spcAft>
              </a:pPr>
              <a:t>45</a:t>
            </a:fld>
            <a:endParaRPr lang="de-DE"/>
          </a:p>
        </p:txBody>
      </p:sp>
      <p:pic>
        <p:nvPicPr>
          <p:cNvPr id="5" name="Picture 2" descr="My Personal Kanban Board">
            <a:extLst>
              <a:ext uri="{FF2B5EF4-FFF2-40B4-BE49-F238E27FC236}">
                <a16:creationId xmlns:a16="http://schemas.microsoft.com/office/drawing/2014/main" id="{1E3E96B4-0E69-77EC-84C7-BC1262A106B4}"/>
              </a:ext>
            </a:extLst>
          </p:cNvPr>
          <p:cNvPicPr>
            <a:picLocks noGrp="1" noChangeAspect="1" noChangeArrowheads="1"/>
          </p:cNvPicPr>
          <p:nvPr>
            <p:ph idx="4294967295"/>
          </p:nvPr>
        </p:nvPicPr>
        <p:blipFill>
          <a:blip r:embed="rId2" cstate="print">
            <a:extLst>
              <a:ext uri="{28A0092B-C50C-407E-A947-70E740481C1C}">
                <a14:useLocalDpi xmlns:a14="http://schemas.microsoft.com/office/drawing/2010/main" val="0"/>
              </a:ext>
            </a:extLst>
          </a:blip>
          <a:stretch>
            <a:fillRect/>
          </a:stretch>
        </p:blipFill>
        <p:spPr bwMode="auto">
          <a:xfrm>
            <a:off x="90487" y="1010720"/>
            <a:ext cx="8963025" cy="2913063"/>
          </a:xfrm>
          <a:prstGeom prst="rect">
            <a:avLst/>
          </a:prstGeom>
          <a:solidFill>
            <a:srgbClr val="FFFFFF"/>
          </a:solidFill>
        </p:spPr>
      </p:pic>
      <p:sp>
        <p:nvSpPr>
          <p:cNvPr id="3" name="Textfeld 2">
            <a:extLst>
              <a:ext uri="{FF2B5EF4-FFF2-40B4-BE49-F238E27FC236}">
                <a16:creationId xmlns:a16="http://schemas.microsoft.com/office/drawing/2014/main" id="{906483F3-C25D-009C-8AAB-3A65727D804E}"/>
              </a:ext>
            </a:extLst>
          </p:cNvPr>
          <p:cNvSpPr txBox="1"/>
          <p:nvPr/>
        </p:nvSpPr>
        <p:spPr>
          <a:xfrm>
            <a:off x="310055" y="3978890"/>
            <a:ext cx="4572000" cy="1015663"/>
          </a:xfrm>
          <a:prstGeom prst="rect">
            <a:avLst/>
          </a:prstGeom>
          <a:noFill/>
        </p:spPr>
        <p:txBody>
          <a:bodyPr wrap="square">
            <a:spAutoFit/>
          </a:bodyPr>
          <a:lstStyle/>
          <a:p>
            <a:r>
              <a:rPr lang="de-DE" sz="2000">
                <a:solidFill>
                  <a:srgbClr val="06979D"/>
                </a:solidFill>
                <a:latin typeface="Source Sans Pro" panose="020B0503030403020204" pitchFamily="34" charset="0"/>
                <a:ea typeface="Source Sans Pro" panose="020B0503030403020204" pitchFamily="34" charset="0"/>
                <a:hlinkClick r:id="rId3"/>
              </a:rPr>
              <a:t>https://www.meistertask.com/de</a:t>
            </a:r>
            <a:endParaRPr lang="de-DE" sz="2000">
              <a:solidFill>
                <a:srgbClr val="06979D"/>
              </a:solidFill>
              <a:latin typeface="Source Sans Pro" panose="020B0503030403020204" pitchFamily="34" charset="0"/>
              <a:ea typeface="Source Sans Pro" panose="020B0503030403020204" pitchFamily="34" charset="0"/>
            </a:endParaRPr>
          </a:p>
          <a:p>
            <a:r>
              <a:rPr lang="de-DE" sz="2000">
                <a:solidFill>
                  <a:srgbClr val="06979D"/>
                </a:solidFill>
                <a:latin typeface="Source Sans Pro" panose="020B0503030403020204" pitchFamily="34" charset="0"/>
                <a:ea typeface="Source Sans Pro" panose="020B0503030403020204" pitchFamily="34" charset="0"/>
                <a:hlinkClick r:id="rId4"/>
              </a:rPr>
              <a:t>https://taskcards.de</a:t>
            </a:r>
            <a:endParaRPr lang="de-DE" sz="2000">
              <a:solidFill>
                <a:srgbClr val="06979D"/>
              </a:solidFill>
              <a:latin typeface="Source Sans Pro" panose="020B0503030403020204" pitchFamily="34" charset="0"/>
              <a:ea typeface="Source Sans Pro" panose="020B0503030403020204" pitchFamily="34" charset="0"/>
            </a:endParaRPr>
          </a:p>
          <a:p>
            <a:endParaRPr lang="de-DE" sz="2000">
              <a:solidFill>
                <a:srgbClr val="06979D"/>
              </a:solidFill>
              <a:latin typeface="Source Sans Pro" panose="020B0503030403020204" pitchFamily="34" charset="0"/>
              <a:ea typeface="Source Sans Pro" panose="020B0503030403020204" pitchFamily="34" charset="0"/>
            </a:endParaRPr>
          </a:p>
        </p:txBody>
      </p:sp>
      <p:sp>
        <p:nvSpPr>
          <p:cNvPr id="6" name="Textfeld 5">
            <a:extLst>
              <a:ext uri="{FF2B5EF4-FFF2-40B4-BE49-F238E27FC236}">
                <a16:creationId xmlns:a16="http://schemas.microsoft.com/office/drawing/2014/main" id="{78ECE0E4-569C-9D86-9E57-55917752F505}"/>
              </a:ext>
            </a:extLst>
          </p:cNvPr>
          <p:cNvSpPr txBox="1"/>
          <p:nvPr/>
        </p:nvSpPr>
        <p:spPr>
          <a:xfrm>
            <a:off x="4481512" y="3825002"/>
            <a:ext cx="4572000" cy="1169551"/>
          </a:xfrm>
          <a:prstGeom prst="rect">
            <a:avLst/>
          </a:prstGeom>
          <a:noFill/>
        </p:spPr>
        <p:txBody>
          <a:bodyPr wrap="square">
            <a:spAutoFit/>
          </a:bodyPr>
          <a:lstStyle/>
          <a:p>
            <a:r>
              <a:rPr lang="de-DE" dirty="0"/>
              <a:t>Infovideos zu nützlichen Tools: </a:t>
            </a:r>
            <a:br>
              <a:rPr lang="de-DE" dirty="0">
                <a:hlinkClick r:id="rId5"/>
              </a:rPr>
            </a:br>
            <a:r>
              <a:rPr lang="de-DE" dirty="0">
                <a:hlinkClick r:id="rId5"/>
              </a:rPr>
              <a:t>https://padlet.com/DigitalGedacht/digital-gedacht-zukunft-gemacht-a60l1bgqbsfh5zd5</a:t>
            </a:r>
            <a:br>
              <a:rPr lang="de-DE" dirty="0"/>
            </a:br>
            <a:r>
              <a:rPr lang="de-DE" dirty="0">
                <a:sym typeface="Wingdings" panose="05000000000000000000" pitchFamily="2" charset="2"/>
              </a:rPr>
              <a:t> auf das Bild bei „Videothek Vereinsorganisation klicken“</a:t>
            </a:r>
            <a:endParaRPr lang="de-DE" dirty="0"/>
          </a:p>
        </p:txBody>
      </p:sp>
    </p:spTree>
    <p:extLst>
      <p:ext uri="{BB962C8B-B14F-4D97-AF65-F5344CB8AC3E}">
        <p14:creationId xmlns:p14="http://schemas.microsoft.com/office/powerpoint/2010/main" val="33798701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a:spLocks noGrp="1"/>
          </p:cNvSpPr>
          <p:nvPr>
            <p:ph type="ctrTitle"/>
          </p:nvPr>
        </p:nvSpPr>
        <p:spPr>
          <a:xfrm>
            <a:off x="1429191" y="2945572"/>
            <a:ext cx="58326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a:solidFill>
                  <a:schemeClr val="accent4"/>
                </a:solidFill>
              </a:rPr>
              <a:t>6.</a:t>
            </a:r>
            <a:endParaRPr sz="6000">
              <a:solidFill>
                <a:schemeClr val="accent4"/>
              </a:solidFill>
            </a:endParaRPr>
          </a:p>
          <a:p>
            <a:pPr marL="0" lvl="0" indent="0" algn="l" rtl="0">
              <a:spcBef>
                <a:spcPts val="0"/>
              </a:spcBef>
              <a:spcAft>
                <a:spcPts val="0"/>
              </a:spcAft>
              <a:buNone/>
            </a:pPr>
            <a:r>
              <a:rPr lang="de-DE"/>
              <a:t>Umgang mit Problemen im Projekt</a:t>
            </a:r>
          </a:p>
        </p:txBody>
      </p:sp>
      <p:sp>
        <p:nvSpPr>
          <p:cNvPr id="99" name="Google Shape;99;p15"/>
          <p:cNvSpPr txBox="1">
            <a:spLocks noGrp="1"/>
          </p:cNvSpPr>
          <p:nvPr>
            <p:ph type="sldNum" idx="4294967295"/>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46</a:t>
            </a:fld>
            <a:endParaRPr/>
          </a:p>
        </p:txBody>
      </p:sp>
    </p:spTree>
    <p:extLst>
      <p:ext uri="{BB962C8B-B14F-4D97-AF65-F5344CB8AC3E}">
        <p14:creationId xmlns:p14="http://schemas.microsoft.com/office/powerpoint/2010/main" val="23515761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B848B677-4975-954C-9CE8-23167B4D31DA}"/>
              </a:ext>
            </a:extLst>
          </p:cNvPr>
          <p:cNvSpPr>
            <a:spLocks noGrp="1"/>
          </p:cNvSpPr>
          <p:nvPr>
            <p:ph type="title"/>
          </p:nvPr>
        </p:nvSpPr>
        <p:spPr/>
        <p:txBody>
          <a:bodyPr/>
          <a:lstStyle/>
          <a:p>
            <a:r>
              <a:rPr lang="de-DE"/>
              <a:t>Projektsteuerung bei Abweichungen</a:t>
            </a:r>
          </a:p>
        </p:txBody>
      </p:sp>
      <p:sp>
        <p:nvSpPr>
          <p:cNvPr id="5" name="Textplatzhalter 4">
            <a:extLst>
              <a:ext uri="{FF2B5EF4-FFF2-40B4-BE49-F238E27FC236}">
                <a16:creationId xmlns:a16="http://schemas.microsoft.com/office/drawing/2014/main" id="{7CFC2540-D5F7-BC43-80D3-3CAB3E4B39FF}"/>
              </a:ext>
            </a:extLst>
          </p:cNvPr>
          <p:cNvSpPr>
            <a:spLocks noGrp="1"/>
          </p:cNvSpPr>
          <p:nvPr>
            <p:ph type="body" idx="1"/>
          </p:nvPr>
        </p:nvSpPr>
        <p:spPr/>
        <p:txBody>
          <a:bodyPr/>
          <a:lstStyle/>
          <a:p>
            <a:pPr marL="514350" indent="-514350">
              <a:buFont typeface="+mj-lt"/>
              <a:buAutoNum type="arabicPeriod"/>
            </a:pPr>
            <a:r>
              <a:rPr lang="de-DE"/>
              <a:t>Abweichung erkennen</a:t>
            </a:r>
          </a:p>
          <a:p>
            <a:pPr marL="514350" indent="-514350">
              <a:buFont typeface="+mj-lt"/>
              <a:buAutoNum type="arabicPeriod"/>
            </a:pPr>
            <a:r>
              <a:rPr lang="de-DE"/>
              <a:t>Analysieren der Abweichung und Feststellung der Ursache</a:t>
            </a:r>
          </a:p>
          <a:p>
            <a:pPr marL="514350" indent="-514350">
              <a:buFont typeface="+mj-lt"/>
              <a:buAutoNum type="arabicPeriod"/>
            </a:pPr>
            <a:r>
              <a:rPr lang="de-DE"/>
              <a:t>Erarbeitung von Steuermaßnahmen</a:t>
            </a:r>
          </a:p>
          <a:p>
            <a:pPr marL="514350" indent="-514350">
              <a:buFont typeface="+mj-lt"/>
              <a:buAutoNum type="arabicPeriod"/>
            </a:pPr>
            <a:r>
              <a:rPr lang="de-DE"/>
              <a:t>Entscheidung über Maßnahmen</a:t>
            </a:r>
          </a:p>
          <a:p>
            <a:pPr marL="514350" indent="-514350">
              <a:buFont typeface="+mj-lt"/>
              <a:buAutoNum type="arabicPeriod"/>
            </a:pPr>
            <a:r>
              <a:rPr lang="de-DE"/>
              <a:t>Maßnahmenumsetzung</a:t>
            </a:r>
          </a:p>
          <a:p>
            <a:pPr marL="514350" indent="-514350">
              <a:buFont typeface="+mj-lt"/>
              <a:buAutoNum type="arabicPeriod"/>
            </a:pPr>
            <a:r>
              <a:rPr lang="de-DE"/>
              <a:t>Überprüfung der Maßnahmen</a:t>
            </a:r>
          </a:p>
          <a:p>
            <a:endParaRPr lang="de-DE"/>
          </a:p>
        </p:txBody>
      </p:sp>
    </p:spTree>
    <p:extLst>
      <p:ext uri="{BB962C8B-B14F-4D97-AF65-F5344CB8AC3E}">
        <p14:creationId xmlns:p14="http://schemas.microsoft.com/office/powerpoint/2010/main" val="32202320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590B4A-E6AF-7022-02A0-934DCB95C79F}"/>
              </a:ext>
            </a:extLst>
          </p:cNvPr>
          <p:cNvSpPr>
            <a:spLocks noGrp="1"/>
          </p:cNvSpPr>
          <p:nvPr>
            <p:ph type="title"/>
          </p:nvPr>
        </p:nvSpPr>
        <p:spPr/>
        <p:txBody>
          <a:bodyPr/>
          <a:lstStyle/>
          <a:p>
            <a:r>
              <a:rPr lang="de-DE"/>
              <a:t>Übung in Kleingruppen</a:t>
            </a:r>
          </a:p>
        </p:txBody>
      </p:sp>
      <p:sp>
        <p:nvSpPr>
          <p:cNvPr id="3" name="Textplatzhalter 2">
            <a:extLst>
              <a:ext uri="{FF2B5EF4-FFF2-40B4-BE49-F238E27FC236}">
                <a16:creationId xmlns:a16="http://schemas.microsoft.com/office/drawing/2014/main" id="{67B82620-F427-5E28-6215-BFC73989FE5B}"/>
              </a:ext>
            </a:extLst>
          </p:cNvPr>
          <p:cNvSpPr>
            <a:spLocks noGrp="1"/>
          </p:cNvSpPr>
          <p:nvPr>
            <p:ph type="body" idx="1"/>
          </p:nvPr>
        </p:nvSpPr>
        <p:spPr>
          <a:xfrm>
            <a:off x="786150" y="1010720"/>
            <a:ext cx="7571700" cy="3739131"/>
          </a:xfrm>
        </p:spPr>
        <p:txBody>
          <a:bodyPr/>
          <a:lstStyle/>
          <a:p>
            <a:pPr marL="0" indent="0">
              <a:buNone/>
            </a:pPr>
            <a:r>
              <a:rPr lang="de-DE"/>
              <a:t>Im Projekt sind Probleme aufgetaucht. Entwickelt mögliche Lösungsideen.</a:t>
            </a:r>
          </a:p>
          <a:p>
            <a:pPr marL="514350" indent="-514350">
              <a:buAutoNum type="arabicPeriod"/>
            </a:pPr>
            <a:r>
              <a:rPr lang="de-DE" sz="1800"/>
              <a:t>Die Kosten drohen überschritten zu werden. Die ursprünglich einkalkulierten Preise lassen sich nicht mehr halten.</a:t>
            </a:r>
          </a:p>
          <a:p>
            <a:pPr marL="514350" indent="-514350">
              <a:buAutoNum type="arabicPeriod"/>
            </a:pPr>
            <a:r>
              <a:rPr lang="de-DE" sz="1800"/>
              <a:t>Zeitverzug droht. Geplante Maßnahmen können voraussichtlich erst 1-2 Monate später starten.</a:t>
            </a:r>
          </a:p>
          <a:p>
            <a:pPr marL="514350" indent="-514350">
              <a:buAutoNum type="arabicPeriod"/>
            </a:pPr>
            <a:r>
              <a:rPr lang="de-DE" sz="1800"/>
              <a:t>Im Projektteam herrscht „dicke“ Luft. Hinterm Rücken werden abfällige Bemerkungen gemacht und genörgelt. </a:t>
            </a:r>
          </a:p>
          <a:p>
            <a:pPr marL="514350" indent="-514350">
              <a:buAutoNum type="arabicPeriod"/>
            </a:pPr>
            <a:r>
              <a:rPr lang="de-DE" sz="1800"/>
              <a:t>Ein*e Projektmitarbeiter*in fällt plötzlich aus gesundheitlichen Gründen länger aus. </a:t>
            </a:r>
          </a:p>
          <a:p>
            <a:pPr marL="514350" indent="-514350">
              <a:buAutoNum type="arabicPeriod"/>
            </a:pPr>
            <a:r>
              <a:rPr lang="de-DE" sz="1800"/>
              <a:t>Immer mehr Kund*innen verlassen das Projekt.</a:t>
            </a:r>
          </a:p>
          <a:p>
            <a:endParaRPr lang="de-DE"/>
          </a:p>
        </p:txBody>
      </p:sp>
      <p:sp>
        <p:nvSpPr>
          <p:cNvPr id="4" name="Foliennummernplatzhalter 3">
            <a:extLst>
              <a:ext uri="{FF2B5EF4-FFF2-40B4-BE49-F238E27FC236}">
                <a16:creationId xmlns:a16="http://schemas.microsoft.com/office/drawing/2014/main" id="{FAC6AB73-9422-3685-6508-8D937F850C0E}"/>
              </a:ext>
            </a:extLst>
          </p:cNvPr>
          <p:cNvSpPr>
            <a:spLocks noGrp="1"/>
          </p:cNvSpPr>
          <p:nvPr>
            <p:ph type="sldNum" idx="12"/>
          </p:nvPr>
        </p:nvSpPr>
        <p:spPr/>
        <p:txBody>
          <a:bodyPr/>
          <a:lstStyle/>
          <a:p>
            <a:fld id="{00000000-1234-1234-1234-123412341234}" type="slidenum">
              <a:rPr lang="de-DE" smtClean="0"/>
              <a:pPr/>
              <a:t>48</a:t>
            </a:fld>
            <a:endParaRPr lang="de-DE"/>
          </a:p>
        </p:txBody>
      </p:sp>
    </p:spTree>
    <p:extLst>
      <p:ext uri="{BB962C8B-B14F-4D97-AF65-F5344CB8AC3E}">
        <p14:creationId xmlns:p14="http://schemas.microsoft.com/office/powerpoint/2010/main" val="8015090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a:spLocks noGrp="1"/>
          </p:cNvSpPr>
          <p:nvPr>
            <p:ph type="ctrTitle"/>
          </p:nvPr>
        </p:nvSpPr>
        <p:spPr>
          <a:xfrm>
            <a:off x="1460722" y="2399034"/>
            <a:ext cx="58326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a:solidFill>
                  <a:schemeClr val="accent4"/>
                </a:solidFill>
              </a:rPr>
              <a:t>7.</a:t>
            </a:r>
            <a:endParaRPr sz="6000">
              <a:solidFill>
                <a:schemeClr val="accent4"/>
              </a:solidFill>
            </a:endParaRPr>
          </a:p>
          <a:p>
            <a:pPr marL="0" lvl="0" indent="0" algn="l" rtl="0">
              <a:spcBef>
                <a:spcPts val="0"/>
              </a:spcBef>
              <a:spcAft>
                <a:spcPts val="0"/>
              </a:spcAft>
              <a:buNone/>
            </a:pPr>
            <a:r>
              <a:rPr lang="de-DE"/>
              <a:t>Raum für Reste &amp; Feedback</a:t>
            </a:r>
          </a:p>
        </p:txBody>
      </p:sp>
      <p:sp>
        <p:nvSpPr>
          <p:cNvPr id="99" name="Google Shape;99;p15"/>
          <p:cNvSpPr txBox="1">
            <a:spLocks noGrp="1"/>
          </p:cNvSpPr>
          <p:nvPr>
            <p:ph type="sldNum" idx="4294967295"/>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49</a:t>
            </a:fld>
            <a:endParaRPr/>
          </a:p>
        </p:txBody>
      </p:sp>
    </p:spTree>
    <p:extLst>
      <p:ext uri="{BB962C8B-B14F-4D97-AF65-F5344CB8AC3E}">
        <p14:creationId xmlns:p14="http://schemas.microsoft.com/office/powerpoint/2010/main" val="11855387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451726-02E8-70D4-7049-45CCB8519F1F}"/>
              </a:ext>
            </a:extLst>
          </p:cNvPr>
          <p:cNvSpPr>
            <a:spLocks noGrp="1"/>
          </p:cNvSpPr>
          <p:nvPr>
            <p:ph type="title"/>
          </p:nvPr>
        </p:nvSpPr>
        <p:spPr/>
        <p:txBody>
          <a:bodyPr/>
          <a:lstStyle/>
          <a:p>
            <a:r>
              <a:rPr lang="de-DE"/>
              <a:t>Retrospektive</a:t>
            </a:r>
          </a:p>
        </p:txBody>
      </p:sp>
      <p:sp>
        <p:nvSpPr>
          <p:cNvPr id="3" name="Textplatzhalter 2">
            <a:extLst>
              <a:ext uri="{FF2B5EF4-FFF2-40B4-BE49-F238E27FC236}">
                <a16:creationId xmlns:a16="http://schemas.microsoft.com/office/drawing/2014/main" id="{B87C9230-CB36-8607-E106-0FCF140F11A4}"/>
              </a:ext>
            </a:extLst>
          </p:cNvPr>
          <p:cNvSpPr>
            <a:spLocks noGrp="1"/>
          </p:cNvSpPr>
          <p:nvPr>
            <p:ph type="body" idx="1"/>
          </p:nvPr>
        </p:nvSpPr>
        <p:spPr/>
        <p:txBody>
          <a:bodyPr/>
          <a:lstStyle/>
          <a:p>
            <a:r>
              <a:rPr lang="de-DE"/>
              <a:t>Das hat mir gefallen</a:t>
            </a:r>
          </a:p>
          <a:p>
            <a:r>
              <a:rPr lang="de-DE"/>
              <a:t>Das habe ich gelernt</a:t>
            </a:r>
          </a:p>
          <a:p>
            <a:r>
              <a:rPr lang="de-DE"/>
              <a:t>Das hätte ich anders gebraucht</a:t>
            </a:r>
          </a:p>
          <a:p>
            <a:r>
              <a:rPr lang="de-DE"/>
              <a:t>Das hat mir gefehlt</a:t>
            </a:r>
          </a:p>
        </p:txBody>
      </p:sp>
      <p:sp>
        <p:nvSpPr>
          <p:cNvPr id="4" name="Foliennummernplatzhalter 3">
            <a:extLst>
              <a:ext uri="{FF2B5EF4-FFF2-40B4-BE49-F238E27FC236}">
                <a16:creationId xmlns:a16="http://schemas.microsoft.com/office/drawing/2014/main" id="{DEE568F3-6F88-6793-39A0-EA7E2C579857}"/>
              </a:ext>
            </a:extLst>
          </p:cNvPr>
          <p:cNvSpPr>
            <a:spLocks noGrp="1"/>
          </p:cNvSpPr>
          <p:nvPr>
            <p:ph type="sldNum" idx="12"/>
          </p:nvPr>
        </p:nvSpPr>
        <p:spPr/>
        <p:txBody>
          <a:bodyPr/>
          <a:lstStyle/>
          <a:p>
            <a:fld id="{00000000-1234-1234-1234-123412341234}" type="slidenum">
              <a:rPr lang="de-DE" smtClean="0"/>
              <a:pPr/>
              <a:t>50</a:t>
            </a:fld>
            <a:endParaRPr lang="de-DE"/>
          </a:p>
        </p:txBody>
      </p:sp>
    </p:spTree>
    <p:extLst>
      <p:ext uri="{BB962C8B-B14F-4D97-AF65-F5344CB8AC3E}">
        <p14:creationId xmlns:p14="http://schemas.microsoft.com/office/powerpoint/2010/main" val="2259584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D7DA98B-58F4-CA0F-0085-B83CBBE97683}"/>
              </a:ext>
            </a:extLst>
          </p:cNvPr>
          <p:cNvSpPr>
            <a:spLocks noGrp="1"/>
          </p:cNvSpPr>
          <p:nvPr>
            <p:ph type="title"/>
          </p:nvPr>
        </p:nvSpPr>
        <p:spPr/>
        <p:txBody>
          <a:bodyPr/>
          <a:lstStyle/>
          <a:p>
            <a:r>
              <a:rPr lang="de-DE"/>
              <a:t>Nützliche Webseiten</a:t>
            </a:r>
          </a:p>
        </p:txBody>
      </p:sp>
      <p:sp>
        <p:nvSpPr>
          <p:cNvPr id="5" name="Textplatzhalter 4">
            <a:extLst>
              <a:ext uri="{FF2B5EF4-FFF2-40B4-BE49-F238E27FC236}">
                <a16:creationId xmlns:a16="http://schemas.microsoft.com/office/drawing/2014/main" id="{22F595C6-1862-70AD-E92C-56F5C2C44BB1}"/>
              </a:ext>
            </a:extLst>
          </p:cNvPr>
          <p:cNvSpPr>
            <a:spLocks noGrp="1"/>
          </p:cNvSpPr>
          <p:nvPr>
            <p:ph type="body" idx="1"/>
          </p:nvPr>
        </p:nvSpPr>
        <p:spPr/>
        <p:txBody>
          <a:bodyPr/>
          <a:lstStyle/>
          <a:p>
            <a:r>
              <a:rPr lang="de-DE" sz="1200">
                <a:hlinkClick r:id="rId2"/>
              </a:rPr>
              <a:t>https://stiftungssuche.de/</a:t>
            </a:r>
            <a:endParaRPr lang="de-DE" sz="1200"/>
          </a:p>
          <a:p>
            <a:r>
              <a:rPr lang="de-DE" sz="1200">
                <a:hlinkClick r:id="rId3"/>
              </a:rPr>
              <a:t>https://www.foerderdatenbank.de</a:t>
            </a:r>
            <a:endParaRPr lang="de-DE" sz="1200"/>
          </a:p>
          <a:p>
            <a:r>
              <a:rPr lang="de-DE" sz="1200">
                <a:hlinkClick r:id="rId4"/>
              </a:rPr>
              <a:t>https://www.stifter-helfen.de/</a:t>
            </a:r>
            <a:endParaRPr lang="de-DE" sz="1200"/>
          </a:p>
          <a:p>
            <a:r>
              <a:rPr lang="de-DE" sz="1200">
                <a:hlinkClick r:id="rId5"/>
              </a:rPr>
              <a:t>https://www.digitale-nachbarschaft.de/</a:t>
            </a:r>
            <a:endParaRPr lang="de-DE" sz="1200"/>
          </a:p>
          <a:p>
            <a:r>
              <a:rPr lang="de-DE" sz="1200">
                <a:hlinkClick r:id="rId6"/>
              </a:rPr>
              <a:t>https://www.deutsche-stiftung-engagement-und-ehrenamt.de/</a:t>
            </a:r>
            <a:endParaRPr lang="de-DE" sz="1200"/>
          </a:p>
          <a:p>
            <a:r>
              <a:rPr lang="de-DE" sz="1200">
                <a:hlinkClick r:id="rId7"/>
              </a:rPr>
              <a:t>https://www.buergergesellschaft.de/mitgestalten/foerderung-von-engagement-ehrenamt</a:t>
            </a:r>
            <a:endParaRPr lang="de-DE" sz="1200"/>
          </a:p>
          <a:p>
            <a:r>
              <a:rPr lang="de-DE" sz="1200">
                <a:hlinkClick r:id="rId8"/>
              </a:rPr>
              <a:t>https://www.b-b-e.de/</a:t>
            </a:r>
            <a:endParaRPr lang="de-DE" sz="1200"/>
          </a:p>
          <a:p>
            <a:r>
              <a:rPr lang="de-DE" sz="1200">
                <a:hlinkClick r:id="rId9"/>
              </a:rPr>
              <a:t>https://www.betterplace-academy.org/home</a:t>
            </a:r>
            <a:endParaRPr lang="de-DE" sz="1200"/>
          </a:p>
          <a:p>
            <a:r>
              <a:rPr lang="de-DE" sz="1200">
                <a:hlinkClick r:id="rId10"/>
              </a:rPr>
              <a:t>https://www.mitarbeit.de/</a:t>
            </a:r>
            <a:r>
              <a:rPr lang="de-DE" sz="1200"/>
              <a:t>  / </a:t>
            </a:r>
            <a:r>
              <a:rPr lang="de-DE" sz="1200">
                <a:hlinkClick r:id="rId11"/>
              </a:rPr>
              <a:t>https://www.mitarbeit.de/publikationen/shop/</a:t>
            </a:r>
            <a:endParaRPr lang="de-DE" sz="1200"/>
          </a:p>
          <a:p>
            <a:endParaRPr lang="de-DE" sz="1200"/>
          </a:p>
          <a:p>
            <a:r>
              <a:rPr lang="de-DE" sz="1200">
                <a:hlinkClick r:id="rId12"/>
              </a:rPr>
              <a:t>https://meetzi.de/</a:t>
            </a:r>
            <a:endParaRPr lang="de-DE" sz="1200"/>
          </a:p>
          <a:p>
            <a:r>
              <a:rPr lang="de-DE" sz="1200">
                <a:hlinkClick r:id="rId13"/>
              </a:rPr>
              <a:t>https://sichere-videokonferenz.de/</a:t>
            </a:r>
            <a:endParaRPr lang="de-DE" sz="1200"/>
          </a:p>
          <a:p>
            <a:r>
              <a:rPr lang="de-DE" sz="1200" dirty="0">
                <a:hlinkClick r:id="rId14"/>
              </a:rPr>
              <a:t>https://flinga.fi</a:t>
            </a:r>
            <a:endParaRPr lang="de-DE" sz="1200" dirty="0"/>
          </a:p>
          <a:p>
            <a:r>
              <a:rPr lang="de-DE" sz="1200">
                <a:hlinkClick r:id="rId15"/>
              </a:rPr>
              <a:t>https</a:t>
            </a:r>
            <a:r>
              <a:rPr lang="de-DE" sz="1200" dirty="0">
                <a:hlinkClick r:id="rId15"/>
              </a:rPr>
              <a:t>://cryptpad</a:t>
            </a:r>
            <a:r>
              <a:rPr lang="de-DE" sz="1200">
                <a:hlinkClick r:id="rId15"/>
              </a:rPr>
              <a:t>.fr</a:t>
            </a:r>
            <a:endParaRPr lang="de-DE" sz="1200"/>
          </a:p>
          <a:p>
            <a:endParaRPr lang="de-DE" sz="1200" dirty="0"/>
          </a:p>
          <a:p>
            <a:endParaRPr lang="de-DE" sz="1200" dirty="0"/>
          </a:p>
          <a:p>
            <a:endParaRPr lang="de-DE" sz="1200"/>
          </a:p>
          <a:p>
            <a:endParaRPr lang="de-DE" sz="1200"/>
          </a:p>
          <a:p>
            <a:endParaRPr lang="de-DE" sz="1200"/>
          </a:p>
          <a:p>
            <a:endParaRPr lang="de-DE" sz="1200"/>
          </a:p>
          <a:p>
            <a:endParaRPr lang="de-DE" sz="1200"/>
          </a:p>
          <a:p>
            <a:endParaRPr lang="de-DE" sz="1200"/>
          </a:p>
          <a:p>
            <a:endParaRPr lang="de-DE" sz="1200"/>
          </a:p>
          <a:p>
            <a:endParaRPr lang="de-DE" sz="1200"/>
          </a:p>
          <a:p>
            <a:endParaRPr lang="de-DE" sz="1200"/>
          </a:p>
          <a:p>
            <a:endParaRPr lang="de-DE" sz="1200"/>
          </a:p>
        </p:txBody>
      </p:sp>
      <p:pic>
        <p:nvPicPr>
          <p:cNvPr id="1026" name="Picture 2" descr="Fotogalerie">
            <a:extLst>
              <a:ext uri="{FF2B5EF4-FFF2-40B4-BE49-F238E27FC236}">
                <a16:creationId xmlns:a16="http://schemas.microsoft.com/office/drawing/2014/main" id="{11DEED19-C52E-8E07-15E4-C2F5D3B89166}"/>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043135" y="2965375"/>
            <a:ext cx="1318237" cy="187000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elden gesucht: Projektmanagement im Ehrenamt (eBook, PDF) - Wurster, Michael; Prinzessin von Sachsen-Altenburg, Maria">
            <a:extLst>
              <a:ext uri="{FF2B5EF4-FFF2-40B4-BE49-F238E27FC236}">
                <a16:creationId xmlns:a16="http://schemas.microsoft.com/office/drawing/2014/main" id="{BCEF854E-CBFF-2A8E-0CC8-65BBF49FB11D}"/>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043135" y="522513"/>
            <a:ext cx="1318237" cy="187385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ED6335C3-88DA-7DA1-B792-F86FEBAE5B92}"/>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260522" y="522513"/>
            <a:ext cx="1377696" cy="1732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57602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36"/>
          <p:cNvSpPr txBox="1">
            <a:spLocks noGrp="1"/>
          </p:cNvSpPr>
          <p:nvPr>
            <p:ph type="ctrTitle" idx="4294967295"/>
          </p:nvPr>
        </p:nvSpPr>
        <p:spPr>
          <a:xfrm>
            <a:off x="685800" y="516542"/>
            <a:ext cx="7552113" cy="11598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de-DE" sz="6000" b="1">
                <a:solidFill>
                  <a:srgbClr val="974B97"/>
                </a:solidFill>
              </a:rPr>
              <a:t>Danke!</a:t>
            </a:r>
          </a:p>
        </p:txBody>
      </p:sp>
      <p:sp>
        <p:nvSpPr>
          <p:cNvPr id="387" name="Google Shape;387;p36"/>
          <p:cNvSpPr txBox="1">
            <a:spLocks noGrp="1"/>
          </p:cNvSpPr>
          <p:nvPr>
            <p:ph type="subTitle" idx="4294967295"/>
          </p:nvPr>
        </p:nvSpPr>
        <p:spPr>
          <a:xfrm>
            <a:off x="685800" y="1608083"/>
            <a:ext cx="6593700" cy="131642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de-DE" sz="3600" b="1"/>
              <a:t>Kontakt</a:t>
            </a:r>
            <a:endParaRPr sz="3600" b="1"/>
          </a:p>
        </p:txBody>
      </p:sp>
      <p:sp>
        <p:nvSpPr>
          <p:cNvPr id="389" name="Google Shape;389;p36"/>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52</a:t>
            </a:fld>
            <a:endParaRPr/>
          </a:p>
        </p:txBody>
      </p:sp>
      <p:sp>
        <p:nvSpPr>
          <p:cNvPr id="388" name="Google Shape;388;p36"/>
          <p:cNvSpPr txBox="1">
            <a:spLocks noGrp="1"/>
          </p:cNvSpPr>
          <p:nvPr>
            <p:ph type="body" idx="4294967295"/>
          </p:nvPr>
        </p:nvSpPr>
        <p:spPr>
          <a:xfrm>
            <a:off x="685800" y="2254470"/>
            <a:ext cx="7718584" cy="2277868"/>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de-DE"/>
              <a:t>Miriam Venn</a:t>
            </a:r>
          </a:p>
          <a:p>
            <a:pPr marL="0" lvl="0" indent="0" algn="l" rtl="0">
              <a:spcBef>
                <a:spcPts val="600"/>
              </a:spcBef>
              <a:spcAft>
                <a:spcPts val="0"/>
              </a:spcAft>
              <a:buNone/>
            </a:pPr>
            <a:r>
              <a:rPr lang="de-DE">
                <a:solidFill>
                  <a:srgbClr val="06979D"/>
                </a:solidFill>
                <a:hlinkClick r:id="rId3">
                  <a:extLst>
                    <a:ext uri="{A12FA001-AC4F-418D-AE19-62706E023703}">
                      <ahyp:hlinkClr xmlns:ahyp="http://schemas.microsoft.com/office/drawing/2018/hyperlinkcolor" val="tx"/>
                    </a:ext>
                  </a:extLst>
                </a:hlinkClick>
              </a:rPr>
              <a:t>info@miriam-venn.de</a:t>
            </a:r>
            <a:endParaRPr lang="de-DE">
              <a:solidFill>
                <a:srgbClr val="06979D"/>
              </a:solidFill>
            </a:endParaRPr>
          </a:p>
          <a:p>
            <a:pPr marL="0" lvl="0" indent="0" algn="l" rtl="0">
              <a:spcBef>
                <a:spcPts val="600"/>
              </a:spcBef>
              <a:spcAft>
                <a:spcPts val="0"/>
              </a:spcAft>
              <a:buNone/>
            </a:pPr>
            <a:r>
              <a:rPr lang="de-DE">
                <a:solidFill>
                  <a:srgbClr val="974B97"/>
                </a:solidFill>
                <a:hlinkClick r:id="rId4">
                  <a:extLst>
                    <a:ext uri="{A12FA001-AC4F-418D-AE19-62706E023703}">
                      <ahyp:hlinkClr xmlns:ahyp="http://schemas.microsoft.com/office/drawing/2018/hyperlinkcolor" val="tx"/>
                    </a:ext>
                  </a:extLst>
                </a:hlinkClick>
              </a:rPr>
              <a:t>www.miriam-venn.de</a:t>
            </a:r>
            <a:endParaRPr lang="de-DE">
              <a:solidFill>
                <a:srgbClr val="974B97"/>
              </a:solidFill>
            </a:endParaRPr>
          </a:p>
          <a:p>
            <a:pPr marL="0" lvl="0" indent="0" algn="l" rtl="0">
              <a:spcBef>
                <a:spcPts val="600"/>
              </a:spcBef>
              <a:spcAft>
                <a:spcPts val="0"/>
              </a:spcAft>
              <a:buNone/>
            </a:pPr>
            <a:endParaRPr lang="de-DE"/>
          </a:p>
        </p:txBody>
      </p:sp>
      <p:pic>
        <p:nvPicPr>
          <p:cNvPr id="2050" name="Picture 2" descr="Icon Facebook">
            <a:hlinkClick r:id="rId5"/>
            <a:extLst>
              <a:ext uri="{FF2B5EF4-FFF2-40B4-BE49-F238E27FC236}">
                <a16:creationId xmlns:a16="http://schemas.microsoft.com/office/drawing/2014/main" id="{7716F959-18A3-4D38-968C-E7B810DC3C2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3278" y="3988677"/>
            <a:ext cx="433553" cy="43355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con Instagram">
            <a:hlinkClick r:id="rId7"/>
            <a:extLst>
              <a:ext uri="{FF2B5EF4-FFF2-40B4-BE49-F238E27FC236}">
                <a16:creationId xmlns:a16="http://schemas.microsoft.com/office/drawing/2014/main" id="{45368C6C-7786-498A-A493-B2653753D5B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83927" y="4035975"/>
            <a:ext cx="386583" cy="386581"/>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a:hlinkClick r:id="rId9"/>
            <a:extLst>
              <a:ext uri="{FF2B5EF4-FFF2-40B4-BE49-F238E27FC236}">
                <a16:creationId xmlns:a16="http://schemas.microsoft.com/office/drawing/2014/main" id="{2C76ED1F-F7D7-41AA-B7C3-A7F230488568}"/>
              </a:ext>
            </a:extLst>
          </p:cNvPr>
          <p:cNvPicPr>
            <a:picLocks noChangeAspect="1"/>
          </p:cNvPicPr>
          <p:nvPr/>
        </p:nvPicPr>
        <p:blipFill>
          <a:blip r:embed="rId10"/>
          <a:stretch>
            <a:fillRect/>
          </a:stretch>
        </p:blipFill>
        <p:spPr>
          <a:xfrm>
            <a:off x="2248554" y="4035977"/>
            <a:ext cx="454590" cy="386580"/>
          </a:xfrm>
          <a:prstGeom prst="rect">
            <a:avLst/>
          </a:prstGeom>
        </p:spPr>
      </p:pic>
      <p:pic>
        <p:nvPicPr>
          <p:cNvPr id="2054" name="Picture 6">
            <a:hlinkClick r:id="rId11"/>
            <a:extLst>
              <a:ext uri="{FF2B5EF4-FFF2-40B4-BE49-F238E27FC236}">
                <a16:creationId xmlns:a16="http://schemas.microsoft.com/office/drawing/2014/main" id="{92BE6AB5-F0D2-4EEA-B1E3-D6D63D29507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51440" y="3988678"/>
            <a:ext cx="433879" cy="433879"/>
          </a:xfrm>
          <a:prstGeom prst="rect">
            <a:avLst/>
          </a:prstGeom>
          <a:noFill/>
          <a:extLst>
            <a:ext uri="{909E8E84-426E-40DD-AFC4-6F175D3DCCD1}">
              <a14:hiddenFill xmlns:a14="http://schemas.microsoft.com/office/drawing/2010/main">
                <a:solidFill>
                  <a:srgbClr val="FFFFFF"/>
                </a:solidFill>
              </a14:hiddenFill>
            </a:ext>
          </a:extLst>
        </p:spPr>
      </p:pic>
      <p:pic>
        <p:nvPicPr>
          <p:cNvPr id="10" name="Google Shape;584;p45">
            <a:extLst>
              <a:ext uri="{FF2B5EF4-FFF2-40B4-BE49-F238E27FC236}">
                <a16:creationId xmlns:a16="http://schemas.microsoft.com/office/drawing/2014/main" id="{FB317051-7937-44D8-9955-2493C8C7E5A2}"/>
              </a:ext>
            </a:extLst>
          </p:cNvPr>
          <p:cNvPicPr preferRelativeResize="0"/>
          <p:nvPr/>
        </p:nvPicPr>
        <p:blipFill>
          <a:blip r:embed="rId13"/>
          <a:srcRect l="16667" r="16667"/>
          <a:stretch/>
        </p:blipFill>
        <p:spPr>
          <a:xfrm>
            <a:off x="5262846" y="749705"/>
            <a:ext cx="2277868" cy="2277868"/>
          </a:xfrm>
          <a:prstGeom prst="ellipse">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37"/>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800"/>
              <a:t>Credits</a:t>
            </a:r>
            <a:endParaRPr sz="2800"/>
          </a:p>
        </p:txBody>
      </p:sp>
      <p:sp>
        <p:nvSpPr>
          <p:cNvPr id="395" name="Google Shape;395;p37"/>
          <p:cNvSpPr txBox="1">
            <a:spLocks noGrp="1"/>
          </p:cNvSpPr>
          <p:nvPr>
            <p:ph type="body" idx="1"/>
          </p:nvPr>
        </p:nvSpPr>
        <p:spPr>
          <a:xfrm>
            <a:off x="786150" y="1261700"/>
            <a:ext cx="7571700" cy="3573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a:t>Special thanks to all the people who made and released these awesome resources for free:</a:t>
            </a:r>
            <a:endParaRPr sz="2400"/>
          </a:p>
          <a:p>
            <a:pPr marL="457200" lvl="0" indent="-381000" algn="l" rtl="0">
              <a:lnSpc>
                <a:spcPct val="115000"/>
              </a:lnSpc>
              <a:spcBef>
                <a:spcPts val="600"/>
              </a:spcBef>
              <a:spcAft>
                <a:spcPts val="0"/>
              </a:spcAft>
              <a:buSzPts val="2400"/>
              <a:buChar char="◎"/>
            </a:pPr>
            <a:r>
              <a:rPr lang="en" sz="2400"/>
              <a:t>Presentation template by </a:t>
            </a:r>
            <a:r>
              <a:rPr lang="en" sz="2400" u="sng">
                <a:hlinkClick r:id="rId3"/>
              </a:rPr>
              <a:t>SlidesCarnival</a:t>
            </a:r>
            <a:endParaRPr sz="2400"/>
          </a:p>
          <a:p>
            <a:pPr marL="457200" lvl="0" indent="-381000" algn="l" rtl="0">
              <a:lnSpc>
                <a:spcPct val="115000"/>
              </a:lnSpc>
              <a:spcBef>
                <a:spcPts val="0"/>
              </a:spcBef>
              <a:spcAft>
                <a:spcPts val="0"/>
              </a:spcAft>
              <a:buSzPts val="2400"/>
              <a:buChar char="◎"/>
            </a:pPr>
            <a:r>
              <a:rPr lang="en" sz="2400"/>
              <a:t>Photographs by </a:t>
            </a:r>
            <a:r>
              <a:rPr lang="en" sz="2400" u="sng">
                <a:hlinkClick r:id="rId4"/>
              </a:rPr>
              <a:t>Unsplash</a:t>
            </a:r>
            <a:endParaRPr sz="2400"/>
          </a:p>
        </p:txBody>
      </p:sp>
      <p:sp>
        <p:nvSpPr>
          <p:cNvPr id="396" name="Google Shape;396;p37"/>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53</a:t>
            </a:fld>
            <a:endParaRPr/>
          </a:p>
        </p:txBody>
      </p:sp>
    </p:spTree>
  </p:cSld>
  <p:clrMapOvr>
    <a:masterClrMapping/>
  </p:clrMapOvr>
</p:sld>
</file>

<file path=ppt/theme/theme1.xml><?xml version="1.0" encoding="utf-8"?>
<a:theme xmlns:a="http://schemas.openxmlformats.org/drawingml/2006/main" name="Cordelia template">
  <a:themeElements>
    <a:clrScheme name="Custom 347">
      <a:dk1>
        <a:srgbClr val="263238"/>
      </a:dk1>
      <a:lt1>
        <a:srgbClr val="FFFFFF"/>
      </a:lt1>
      <a:dk2>
        <a:srgbClr val="607D8B"/>
      </a:dk2>
      <a:lt2>
        <a:srgbClr val="ECEFF1"/>
      </a:lt2>
      <a:accent1>
        <a:srgbClr val="0091EA"/>
      </a:accent1>
      <a:accent2>
        <a:srgbClr val="0053A3"/>
      </a:accent2>
      <a:accent3>
        <a:srgbClr val="607D8B"/>
      </a:accent3>
      <a:accent4>
        <a:srgbClr val="CFD8DC"/>
      </a:accent4>
      <a:accent5>
        <a:srgbClr val="ECEFF1"/>
      </a:accent5>
      <a:accent6>
        <a:srgbClr val="ACDBF8"/>
      </a:accent6>
      <a:hlink>
        <a:srgbClr val="0091EA"/>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2200</Words>
  <Application>Microsoft Office PowerPoint</Application>
  <PresentationFormat>Bildschirmpräsentation (16:9)</PresentationFormat>
  <Paragraphs>341</Paragraphs>
  <Slides>53</Slides>
  <Notes>28</Notes>
  <HiddenSlides>0</HiddenSlides>
  <MMClips>0</MMClips>
  <ScaleCrop>false</ScaleCrop>
  <HeadingPairs>
    <vt:vector size="6" baseType="variant">
      <vt:variant>
        <vt:lpstr>Verwendete Schriftarten</vt:lpstr>
      </vt:variant>
      <vt:variant>
        <vt:i4>12</vt:i4>
      </vt:variant>
      <vt:variant>
        <vt:lpstr>Design</vt:lpstr>
      </vt:variant>
      <vt:variant>
        <vt:i4>1</vt:i4>
      </vt:variant>
      <vt:variant>
        <vt:lpstr>Folientitel</vt:lpstr>
      </vt:variant>
      <vt:variant>
        <vt:i4>53</vt:i4>
      </vt:variant>
    </vt:vector>
  </HeadingPairs>
  <TitlesOfParts>
    <vt:vector size="66" baseType="lpstr">
      <vt:lpstr>Roboto</vt:lpstr>
      <vt:lpstr>Helvetica</vt:lpstr>
      <vt:lpstr>Nunito</vt:lpstr>
      <vt:lpstr>Wingdings</vt:lpstr>
      <vt:lpstr>Red Hat Text</vt:lpstr>
      <vt:lpstr>Source Sans Pro</vt:lpstr>
      <vt:lpstr>mr-eaves-xl-modern</vt:lpstr>
      <vt:lpstr>Roboto Slab</vt:lpstr>
      <vt:lpstr>Courier New</vt:lpstr>
      <vt:lpstr>-apple-system</vt:lpstr>
      <vt:lpstr>Bitter</vt:lpstr>
      <vt:lpstr>Arial</vt:lpstr>
      <vt:lpstr>Cordelia template</vt:lpstr>
      <vt:lpstr>Projekte planen im Ehrenamt 28.10.2025 und 13.11.2025 UWH/vhs Witten|Wetter|Herdecke</vt:lpstr>
      <vt:lpstr>Agenda</vt:lpstr>
      <vt:lpstr>0. Kennenlernen</vt:lpstr>
      <vt:lpstr>Deine Minute </vt:lpstr>
      <vt:lpstr>1. Projekt und Projektmanagement</vt:lpstr>
      <vt:lpstr>Was ist ein Projekt?</vt:lpstr>
      <vt:lpstr>Was ist ein Projekt?</vt:lpstr>
      <vt:lpstr>Was ist Projektmanagement?</vt:lpstr>
      <vt:lpstr>Arten von Projekten</vt:lpstr>
      <vt:lpstr>Stacey-Matrix zur Wahl des Projektmanagement-Ansatzes</vt:lpstr>
      <vt:lpstr>Frage</vt:lpstr>
      <vt:lpstr>Klassischer Projektprozess</vt:lpstr>
      <vt:lpstr>Das Magische Dreieck</vt:lpstr>
      <vt:lpstr>Deming-Kreis</vt:lpstr>
      <vt:lpstr>2. Von der Idee zum Projekt</vt:lpstr>
      <vt:lpstr>Von der Idee zum Projekt</vt:lpstr>
      <vt:lpstr>PowerPoint-Präsentation</vt:lpstr>
      <vt:lpstr>PowerPoint-Präsentation</vt:lpstr>
      <vt:lpstr>Aufgabe</vt:lpstr>
      <vt:lpstr>Strategische Zielentwicklung im Projekt</vt:lpstr>
      <vt:lpstr>PowerPoint-Präsentation</vt:lpstr>
      <vt:lpstr>Zielsystem</vt:lpstr>
      <vt:lpstr>Zielebenen</vt:lpstr>
      <vt:lpstr>Ziel definieren - SMART(i)</vt:lpstr>
      <vt:lpstr>PowerPoint-Präsentation</vt:lpstr>
      <vt:lpstr>Der Dreiklang</vt:lpstr>
      <vt:lpstr>PowerPoint-Präsentation</vt:lpstr>
      <vt:lpstr>The Value Proposition Canvas</vt:lpstr>
      <vt:lpstr>The Value Proposition Canvas</vt:lpstr>
      <vt:lpstr>PUMA - Projektumfeldanalyse</vt:lpstr>
      <vt:lpstr>Project Charta</vt:lpstr>
      <vt:lpstr>SCORE</vt:lpstr>
      <vt:lpstr>Übung</vt:lpstr>
      <vt:lpstr>3. Projektplanung – Project Canvas</vt:lpstr>
      <vt:lpstr>PowerPoint-Präsentation</vt:lpstr>
      <vt:lpstr>4. Fördermittel beantragen - Projektkonzept</vt:lpstr>
      <vt:lpstr>Was zeichnet einen guten Antrag aus?</vt:lpstr>
      <vt:lpstr>Projektkonzeption</vt:lpstr>
      <vt:lpstr>Kurzbeschreibung – Projekt-Pitch</vt:lpstr>
      <vt:lpstr>Links zu Förderdatenbanken u. ä.</vt:lpstr>
      <vt:lpstr>5. Projektarbeit im Team - Kanban</vt:lpstr>
      <vt:lpstr>PowerPoint-Präsentation</vt:lpstr>
      <vt:lpstr>Teamcharta</vt:lpstr>
      <vt:lpstr>PowerPoint-Präsentation</vt:lpstr>
      <vt:lpstr>Kanban-Board Bsp. mit Trello</vt:lpstr>
      <vt:lpstr>6. Umgang mit Problemen im Projekt</vt:lpstr>
      <vt:lpstr>Projektsteuerung bei Abweichungen</vt:lpstr>
      <vt:lpstr>Übung in Kleingruppen</vt:lpstr>
      <vt:lpstr>7. Raum für Reste &amp; Feedback</vt:lpstr>
      <vt:lpstr>Retrospektive</vt:lpstr>
      <vt:lpstr>Nützliche Webseiten</vt:lpstr>
      <vt:lpstr>Danke!</vt:lpstr>
      <vt:lpstr>Credits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#bauvenn Eine Social-Media-Kampagne zwischen</dc:title>
  <dc:creator>Miriam Venn</dc:creator>
  <cp:lastModifiedBy>Miriam Venn</cp:lastModifiedBy>
  <cp:revision>3</cp:revision>
  <cp:lastPrinted>2021-02-07T12:44:52Z</cp:lastPrinted>
  <dcterms:modified xsi:type="dcterms:W3CDTF">2025-10-28T15:05:30Z</dcterms:modified>
</cp:coreProperties>
</file>